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361" r:id="rId5"/>
    <p:sldId id="266" r:id="rId6"/>
    <p:sldId id="268" r:id="rId7"/>
    <p:sldId id="459" r:id="rId8"/>
    <p:sldId id="349" r:id="rId9"/>
    <p:sldId id="369" r:id="rId10"/>
    <p:sldId id="351" r:id="rId11"/>
    <p:sldId id="350" r:id="rId12"/>
    <p:sldId id="353" r:id="rId13"/>
    <p:sldId id="366" r:id="rId14"/>
    <p:sldId id="365" r:id="rId15"/>
    <p:sldId id="363" r:id="rId16"/>
    <p:sldId id="368" r:id="rId17"/>
    <p:sldId id="461" r:id="rId18"/>
    <p:sldId id="367" r:id="rId19"/>
    <p:sldId id="462" r:id="rId20"/>
    <p:sldId id="356" r:id="rId21"/>
    <p:sldId id="362" r:id="rId22"/>
    <p:sldId id="460" r:id="rId23"/>
    <p:sldId id="270" r:id="rId24"/>
    <p:sldId id="464" r:id="rId25"/>
    <p:sldId id="281" r:id="rId26"/>
    <p:sldId id="282" r:id="rId27"/>
    <p:sldId id="280" r:id="rId28"/>
    <p:sldId id="294"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E08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1ABD7F-3036-6746-B112-B9273BB13D1E}" v="7" dt="2023-09-19T13:54:26.02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74"/>
    <p:restoredTop sz="70436"/>
  </p:normalViewPr>
  <p:slideViewPr>
    <p:cSldViewPr snapToGrid="0" snapToObjects="1">
      <p:cViewPr>
        <p:scale>
          <a:sx n="68" d="100"/>
          <a:sy n="68" d="100"/>
        </p:scale>
        <p:origin x="1152" y="3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5BA8A-B4F3-F047-B13B-89306D92D05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6ED55FC4-43ED-874A-819A-82AF819645C8}">
      <dgm:prSet/>
      <dgm:spPr/>
      <dgm:t>
        <a:bodyPr/>
        <a:lstStyle/>
        <a:p>
          <a:r>
            <a:rPr lang="nb-NO"/>
            <a:t>Del av sommerskole</a:t>
          </a:r>
        </a:p>
      </dgm:t>
    </dgm:pt>
    <dgm:pt modelId="{D51845BD-8CB1-8C45-8D90-7CC44ADE7CA7}" type="parTrans" cxnId="{83AB063A-ED7A-8840-84AE-3DFD83549016}">
      <dgm:prSet/>
      <dgm:spPr/>
      <dgm:t>
        <a:bodyPr/>
        <a:lstStyle/>
        <a:p>
          <a:endParaRPr lang="nb-NO"/>
        </a:p>
      </dgm:t>
    </dgm:pt>
    <dgm:pt modelId="{95EA2D40-29B9-034B-95F3-9DFB676A39AA}" type="sibTrans" cxnId="{83AB063A-ED7A-8840-84AE-3DFD83549016}">
      <dgm:prSet/>
      <dgm:spPr/>
      <dgm:t>
        <a:bodyPr/>
        <a:lstStyle/>
        <a:p>
          <a:endParaRPr lang="nb-NO"/>
        </a:p>
      </dgm:t>
    </dgm:pt>
    <dgm:pt modelId="{680CE805-A951-F141-97ED-59E1260936FB}">
      <dgm:prSet/>
      <dgm:spPr/>
      <dgm:t>
        <a:bodyPr/>
        <a:lstStyle/>
        <a:p>
          <a:r>
            <a:rPr lang="nb-NO"/>
            <a:t>Beredskapsavtale</a:t>
          </a:r>
        </a:p>
      </dgm:t>
    </dgm:pt>
    <dgm:pt modelId="{26233217-24C6-2047-A79E-6B3EEF2D8C41}" type="parTrans" cxnId="{BC313CDD-A8CF-354F-BDAE-E439CAC2EA54}">
      <dgm:prSet/>
      <dgm:spPr/>
      <dgm:t>
        <a:bodyPr/>
        <a:lstStyle/>
        <a:p>
          <a:endParaRPr lang="nb-NO"/>
        </a:p>
      </dgm:t>
    </dgm:pt>
    <dgm:pt modelId="{43542C36-2790-6543-A0FF-A847AB44AE84}" type="sibTrans" cxnId="{BC313CDD-A8CF-354F-BDAE-E439CAC2EA54}">
      <dgm:prSet/>
      <dgm:spPr/>
      <dgm:t>
        <a:bodyPr/>
        <a:lstStyle/>
        <a:p>
          <a:endParaRPr lang="nb-NO"/>
        </a:p>
      </dgm:t>
    </dgm:pt>
    <dgm:pt modelId="{654A788D-EA76-9C46-9884-FA998154976D}">
      <dgm:prSet/>
      <dgm:spPr/>
      <dgm:t>
        <a:bodyPr/>
        <a:lstStyle/>
        <a:p>
          <a:r>
            <a:rPr lang="nb-NO" dirty="0"/>
            <a:t>Dugnad f eks flaggavtale	</a:t>
          </a:r>
        </a:p>
      </dgm:t>
    </dgm:pt>
    <dgm:pt modelId="{1E000B12-CA71-AF4A-B0DC-E8F0BEB4F9CC}" type="parTrans" cxnId="{FE33CD5F-F1DB-8D40-94D9-AA7091438268}">
      <dgm:prSet/>
      <dgm:spPr/>
      <dgm:t>
        <a:bodyPr/>
        <a:lstStyle/>
        <a:p>
          <a:endParaRPr lang="nb-NO"/>
        </a:p>
      </dgm:t>
    </dgm:pt>
    <dgm:pt modelId="{4D8C3E20-88B5-DB4C-A8FE-CAFF55047FF6}" type="sibTrans" cxnId="{FE33CD5F-F1DB-8D40-94D9-AA7091438268}">
      <dgm:prSet/>
      <dgm:spPr/>
      <dgm:t>
        <a:bodyPr/>
        <a:lstStyle/>
        <a:p>
          <a:endParaRPr lang="nb-NO"/>
        </a:p>
      </dgm:t>
    </dgm:pt>
    <dgm:pt modelId="{98DE5FF3-7DB0-5440-A267-1A49F62D8C74}">
      <dgm:prSet/>
      <dgm:spPr/>
      <dgm:t>
        <a:bodyPr/>
        <a:lstStyle/>
        <a:p>
          <a:r>
            <a:rPr lang="nb-NO" dirty="0"/>
            <a:t>Opptreden</a:t>
          </a:r>
        </a:p>
      </dgm:t>
    </dgm:pt>
    <dgm:pt modelId="{2AA4615C-30D2-7146-BCDD-9FA21E7305C7}" type="parTrans" cxnId="{EF3F0716-77F0-624B-9125-6E84ABA30C0B}">
      <dgm:prSet/>
      <dgm:spPr/>
      <dgm:t>
        <a:bodyPr/>
        <a:lstStyle/>
        <a:p>
          <a:endParaRPr lang="nb-NO"/>
        </a:p>
      </dgm:t>
    </dgm:pt>
    <dgm:pt modelId="{7B8EBE2A-704B-044C-A610-16299D6E082B}" type="sibTrans" cxnId="{EF3F0716-77F0-624B-9125-6E84ABA30C0B}">
      <dgm:prSet/>
      <dgm:spPr/>
      <dgm:t>
        <a:bodyPr/>
        <a:lstStyle/>
        <a:p>
          <a:endParaRPr lang="nb-NO"/>
        </a:p>
      </dgm:t>
    </dgm:pt>
    <dgm:pt modelId="{D9452F70-4830-644C-A087-20C74B0D77BE}">
      <dgm:prSet/>
      <dgm:spPr/>
      <dgm:t>
        <a:bodyPr/>
        <a:lstStyle/>
        <a:p>
          <a:r>
            <a:rPr lang="nb-NO" dirty="0"/>
            <a:t>Rekrutterer unge</a:t>
          </a:r>
        </a:p>
      </dgm:t>
    </dgm:pt>
    <dgm:pt modelId="{1989558C-1906-5E47-9731-DDD5CC34F7AF}" type="parTrans" cxnId="{65C8FEC1-4BF4-CA42-83C9-36F32F756E5D}">
      <dgm:prSet/>
      <dgm:spPr/>
      <dgm:t>
        <a:bodyPr/>
        <a:lstStyle/>
        <a:p>
          <a:endParaRPr lang="nb-NO"/>
        </a:p>
      </dgm:t>
    </dgm:pt>
    <dgm:pt modelId="{4940A674-38DB-5042-B988-7F4EC20A9CC3}" type="sibTrans" cxnId="{65C8FEC1-4BF4-CA42-83C9-36F32F756E5D}">
      <dgm:prSet/>
      <dgm:spPr/>
      <dgm:t>
        <a:bodyPr/>
        <a:lstStyle/>
        <a:p>
          <a:endParaRPr lang="nb-NO"/>
        </a:p>
      </dgm:t>
    </dgm:pt>
    <dgm:pt modelId="{E8307443-AAFA-1045-BB50-9CFCADC5ECEF}">
      <dgm:prSet/>
      <dgm:spPr/>
      <dgm:t>
        <a:bodyPr/>
        <a:lstStyle/>
        <a:p>
          <a:r>
            <a:rPr lang="nb-NO" dirty="0"/>
            <a:t>Bruker nettverk og får midler fra kommunen</a:t>
          </a:r>
        </a:p>
      </dgm:t>
    </dgm:pt>
    <dgm:pt modelId="{7905F8A6-4AF1-0B47-8985-3787B9F7B712}" type="parTrans" cxnId="{7D6AA07A-0CE4-F74E-8E47-2BF8F7534DE7}">
      <dgm:prSet/>
      <dgm:spPr/>
      <dgm:t>
        <a:bodyPr/>
        <a:lstStyle/>
        <a:p>
          <a:endParaRPr lang="nb-NO"/>
        </a:p>
      </dgm:t>
    </dgm:pt>
    <dgm:pt modelId="{940C28B0-187B-FA47-B71A-1A51C0150866}" type="sibTrans" cxnId="{7D6AA07A-0CE4-F74E-8E47-2BF8F7534DE7}">
      <dgm:prSet/>
      <dgm:spPr/>
      <dgm:t>
        <a:bodyPr/>
        <a:lstStyle/>
        <a:p>
          <a:endParaRPr lang="nb-NO"/>
        </a:p>
      </dgm:t>
    </dgm:pt>
    <dgm:pt modelId="{3A5F2DC8-26C9-3147-8E25-97BAC912006F}">
      <dgm:prSet/>
      <dgm:spPr/>
      <dgm:t>
        <a:bodyPr/>
        <a:lstStyle/>
        <a:p>
          <a:r>
            <a:rPr lang="nb-NO" dirty="0"/>
            <a:t>Ekstra økonomisk støtte</a:t>
          </a:r>
        </a:p>
      </dgm:t>
    </dgm:pt>
    <dgm:pt modelId="{99BF7AA1-50F8-FD45-B147-1764383E39CB}" type="parTrans" cxnId="{0614EB6F-B048-8046-B7F4-31ECD2D84454}">
      <dgm:prSet/>
      <dgm:spPr/>
      <dgm:t>
        <a:bodyPr/>
        <a:lstStyle/>
        <a:p>
          <a:endParaRPr lang="nb-NO"/>
        </a:p>
      </dgm:t>
    </dgm:pt>
    <dgm:pt modelId="{7A529724-5F93-C74D-B032-50F47FE0DD8E}" type="sibTrans" cxnId="{0614EB6F-B048-8046-B7F4-31ECD2D84454}">
      <dgm:prSet/>
      <dgm:spPr/>
      <dgm:t>
        <a:bodyPr/>
        <a:lstStyle/>
        <a:p>
          <a:endParaRPr lang="nb-NO"/>
        </a:p>
      </dgm:t>
    </dgm:pt>
    <dgm:pt modelId="{E2EA1C32-1520-0049-B7EC-F3FCF691B31C}">
      <dgm:prSet/>
      <dgm:spPr/>
      <dgm:t>
        <a:bodyPr/>
        <a:lstStyle/>
        <a:p>
          <a:r>
            <a:rPr lang="nb-NO" dirty="0"/>
            <a:t>Kulturinnslag og praktisering</a:t>
          </a:r>
        </a:p>
      </dgm:t>
    </dgm:pt>
    <dgm:pt modelId="{1FDB3676-5F7D-6840-B6DF-C3B3345594A9}" type="parTrans" cxnId="{D70EBE5A-2B0B-1A49-BC82-10D2426DBB5F}">
      <dgm:prSet/>
      <dgm:spPr/>
      <dgm:t>
        <a:bodyPr/>
        <a:lstStyle/>
        <a:p>
          <a:endParaRPr lang="nb-NO"/>
        </a:p>
      </dgm:t>
    </dgm:pt>
    <dgm:pt modelId="{F86847B9-64F9-804D-973F-0B8F19A75955}" type="sibTrans" cxnId="{D70EBE5A-2B0B-1A49-BC82-10D2426DBB5F}">
      <dgm:prSet/>
      <dgm:spPr/>
      <dgm:t>
        <a:bodyPr/>
        <a:lstStyle/>
        <a:p>
          <a:endParaRPr lang="nb-NO"/>
        </a:p>
      </dgm:t>
    </dgm:pt>
    <dgm:pt modelId="{F32C908F-A7DF-9B44-AE9A-07B588938C18}" type="pres">
      <dgm:prSet presAssocID="{AD75BA8A-B4F3-F047-B13B-89306D92D050}" presName="Name0" presStyleCnt="0">
        <dgm:presLayoutVars>
          <dgm:chPref val="3"/>
          <dgm:dir/>
          <dgm:animLvl val="lvl"/>
          <dgm:resizeHandles/>
        </dgm:presLayoutVars>
      </dgm:prSet>
      <dgm:spPr/>
    </dgm:pt>
    <dgm:pt modelId="{9042CD82-AA8F-A140-8954-F541FDDDDD2C}" type="pres">
      <dgm:prSet presAssocID="{6ED55FC4-43ED-874A-819A-82AF819645C8}" presName="horFlow" presStyleCnt="0"/>
      <dgm:spPr/>
    </dgm:pt>
    <dgm:pt modelId="{72081EED-D2FC-3F4B-ADC7-01D498DCD950}" type="pres">
      <dgm:prSet presAssocID="{6ED55FC4-43ED-874A-819A-82AF819645C8}" presName="bigChev" presStyleLbl="node1" presStyleIdx="0" presStyleCnt="4"/>
      <dgm:spPr/>
    </dgm:pt>
    <dgm:pt modelId="{5E93F72C-DCBE-6042-A230-E2F599FEDDA4}" type="pres">
      <dgm:prSet presAssocID="{1989558C-1906-5E47-9731-DDD5CC34F7AF}" presName="parTrans" presStyleCnt="0"/>
      <dgm:spPr/>
    </dgm:pt>
    <dgm:pt modelId="{4A641319-7C86-9D4C-A980-B1DC266005FD}" type="pres">
      <dgm:prSet presAssocID="{D9452F70-4830-644C-A087-20C74B0D77BE}" presName="node" presStyleLbl="alignAccFollowNode1" presStyleIdx="0" presStyleCnt="4">
        <dgm:presLayoutVars>
          <dgm:bulletEnabled val="1"/>
        </dgm:presLayoutVars>
      </dgm:prSet>
      <dgm:spPr/>
    </dgm:pt>
    <dgm:pt modelId="{80248CC3-A5E0-F044-803D-2BCCB814BC87}" type="pres">
      <dgm:prSet presAssocID="{6ED55FC4-43ED-874A-819A-82AF819645C8}" presName="vSp" presStyleCnt="0"/>
      <dgm:spPr/>
    </dgm:pt>
    <dgm:pt modelId="{9AF382E7-D264-3248-B08B-EFDD1248730E}" type="pres">
      <dgm:prSet presAssocID="{98DE5FF3-7DB0-5440-A267-1A49F62D8C74}" presName="horFlow" presStyleCnt="0"/>
      <dgm:spPr/>
    </dgm:pt>
    <dgm:pt modelId="{00B36283-220B-9A4B-AFFC-B274CB75E7BF}" type="pres">
      <dgm:prSet presAssocID="{98DE5FF3-7DB0-5440-A267-1A49F62D8C74}" presName="bigChev" presStyleLbl="node1" presStyleIdx="1" presStyleCnt="4"/>
      <dgm:spPr/>
    </dgm:pt>
    <dgm:pt modelId="{708159C3-B515-3246-872E-F1B82385AE53}" type="pres">
      <dgm:prSet presAssocID="{1FDB3676-5F7D-6840-B6DF-C3B3345594A9}" presName="parTrans" presStyleCnt="0"/>
      <dgm:spPr/>
    </dgm:pt>
    <dgm:pt modelId="{609E6BA4-B48D-AA49-A6B3-2E795FDD54ED}" type="pres">
      <dgm:prSet presAssocID="{E2EA1C32-1520-0049-B7EC-F3FCF691B31C}" presName="node" presStyleLbl="alignAccFollowNode1" presStyleIdx="1" presStyleCnt="4">
        <dgm:presLayoutVars>
          <dgm:bulletEnabled val="1"/>
        </dgm:presLayoutVars>
      </dgm:prSet>
      <dgm:spPr/>
    </dgm:pt>
    <dgm:pt modelId="{62D93AE4-AEFB-994C-A189-33E2351F194B}" type="pres">
      <dgm:prSet presAssocID="{98DE5FF3-7DB0-5440-A267-1A49F62D8C74}" presName="vSp" presStyleCnt="0"/>
      <dgm:spPr/>
    </dgm:pt>
    <dgm:pt modelId="{980035B8-B456-5045-8402-F579867ADA0F}" type="pres">
      <dgm:prSet presAssocID="{680CE805-A951-F141-97ED-59E1260936FB}" presName="horFlow" presStyleCnt="0"/>
      <dgm:spPr/>
    </dgm:pt>
    <dgm:pt modelId="{2BB73A94-B52F-C042-A010-FC8E0637207C}" type="pres">
      <dgm:prSet presAssocID="{680CE805-A951-F141-97ED-59E1260936FB}" presName="bigChev" presStyleLbl="node1" presStyleIdx="2" presStyleCnt="4"/>
      <dgm:spPr/>
    </dgm:pt>
    <dgm:pt modelId="{5ED9A4A7-0998-B848-93AF-6CEF5F77F653}" type="pres">
      <dgm:prSet presAssocID="{7905F8A6-4AF1-0B47-8985-3787B9F7B712}" presName="parTrans" presStyleCnt="0"/>
      <dgm:spPr/>
    </dgm:pt>
    <dgm:pt modelId="{7AF4F6FD-2462-BA45-AD79-F9CFB3C75671}" type="pres">
      <dgm:prSet presAssocID="{E8307443-AAFA-1045-BB50-9CFCADC5ECEF}" presName="node" presStyleLbl="alignAccFollowNode1" presStyleIdx="2" presStyleCnt="4">
        <dgm:presLayoutVars>
          <dgm:bulletEnabled val="1"/>
        </dgm:presLayoutVars>
      </dgm:prSet>
      <dgm:spPr/>
    </dgm:pt>
    <dgm:pt modelId="{97C2F09E-1B73-F748-B2E5-0078565FF8B9}" type="pres">
      <dgm:prSet presAssocID="{680CE805-A951-F141-97ED-59E1260936FB}" presName="vSp" presStyleCnt="0"/>
      <dgm:spPr/>
    </dgm:pt>
    <dgm:pt modelId="{0D3E656F-6572-9749-906B-854A6B558D06}" type="pres">
      <dgm:prSet presAssocID="{654A788D-EA76-9C46-9884-FA998154976D}" presName="horFlow" presStyleCnt="0"/>
      <dgm:spPr/>
    </dgm:pt>
    <dgm:pt modelId="{64981766-D2F1-5746-923D-CB63AE683496}" type="pres">
      <dgm:prSet presAssocID="{654A788D-EA76-9C46-9884-FA998154976D}" presName="bigChev" presStyleLbl="node1" presStyleIdx="3" presStyleCnt="4"/>
      <dgm:spPr/>
    </dgm:pt>
    <dgm:pt modelId="{706780D4-9FFC-664B-9BF4-E7410DD43198}" type="pres">
      <dgm:prSet presAssocID="{99BF7AA1-50F8-FD45-B147-1764383E39CB}" presName="parTrans" presStyleCnt="0"/>
      <dgm:spPr/>
    </dgm:pt>
    <dgm:pt modelId="{618C91F4-4E00-A341-995A-6B0DB563FFFC}" type="pres">
      <dgm:prSet presAssocID="{3A5F2DC8-26C9-3147-8E25-97BAC912006F}" presName="node" presStyleLbl="alignAccFollowNode1" presStyleIdx="3" presStyleCnt="4">
        <dgm:presLayoutVars>
          <dgm:bulletEnabled val="1"/>
        </dgm:presLayoutVars>
      </dgm:prSet>
      <dgm:spPr/>
    </dgm:pt>
  </dgm:ptLst>
  <dgm:cxnLst>
    <dgm:cxn modelId="{EF3F0716-77F0-624B-9125-6E84ABA30C0B}" srcId="{AD75BA8A-B4F3-F047-B13B-89306D92D050}" destId="{98DE5FF3-7DB0-5440-A267-1A49F62D8C74}" srcOrd="1" destOrd="0" parTransId="{2AA4615C-30D2-7146-BCDD-9FA21E7305C7}" sibTransId="{7B8EBE2A-704B-044C-A610-16299D6E082B}"/>
    <dgm:cxn modelId="{3DE7412D-A1E8-2144-AB2A-387E3BFF184A}" type="presOf" srcId="{3A5F2DC8-26C9-3147-8E25-97BAC912006F}" destId="{618C91F4-4E00-A341-995A-6B0DB563FFFC}" srcOrd="0" destOrd="0" presId="urn:microsoft.com/office/officeart/2005/8/layout/lProcess3"/>
    <dgm:cxn modelId="{83AB063A-ED7A-8840-84AE-3DFD83549016}" srcId="{AD75BA8A-B4F3-F047-B13B-89306D92D050}" destId="{6ED55FC4-43ED-874A-819A-82AF819645C8}" srcOrd="0" destOrd="0" parTransId="{D51845BD-8CB1-8C45-8D90-7CC44ADE7CA7}" sibTransId="{95EA2D40-29B9-034B-95F3-9DFB676A39AA}"/>
    <dgm:cxn modelId="{DA95F845-6273-BF4B-87E1-E4311CB8633A}" type="presOf" srcId="{680CE805-A951-F141-97ED-59E1260936FB}" destId="{2BB73A94-B52F-C042-A010-FC8E0637207C}" srcOrd="0" destOrd="0" presId="urn:microsoft.com/office/officeart/2005/8/layout/lProcess3"/>
    <dgm:cxn modelId="{EC953650-74E3-6E4D-BB9C-C3A4122D9D4A}" type="presOf" srcId="{D9452F70-4830-644C-A087-20C74B0D77BE}" destId="{4A641319-7C86-9D4C-A980-B1DC266005FD}" srcOrd="0" destOrd="0" presId="urn:microsoft.com/office/officeart/2005/8/layout/lProcess3"/>
    <dgm:cxn modelId="{D70EBE5A-2B0B-1A49-BC82-10D2426DBB5F}" srcId="{98DE5FF3-7DB0-5440-A267-1A49F62D8C74}" destId="{E2EA1C32-1520-0049-B7EC-F3FCF691B31C}" srcOrd="0" destOrd="0" parTransId="{1FDB3676-5F7D-6840-B6DF-C3B3345594A9}" sibTransId="{F86847B9-64F9-804D-973F-0B8F19A75955}"/>
    <dgm:cxn modelId="{FE33CD5F-F1DB-8D40-94D9-AA7091438268}" srcId="{AD75BA8A-B4F3-F047-B13B-89306D92D050}" destId="{654A788D-EA76-9C46-9884-FA998154976D}" srcOrd="3" destOrd="0" parTransId="{1E000B12-CA71-AF4A-B0DC-E8F0BEB4F9CC}" sibTransId="{4D8C3E20-88B5-DB4C-A8FE-CAFF55047FF6}"/>
    <dgm:cxn modelId="{0614EB6F-B048-8046-B7F4-31ECD2D84454}" srcId="{654A788D-EA76-9C46-9884-FA998154976D}" destId="{3A5F2DC8-26C9-3147-8E25-97BAC912006F}" srcOrd="0" destOrd="0" parTransId="{99BF7AA1-50F8-FD45-B147-1764383E39CB}" sibTransId="{7A529724-5F93-C74D-B032-50F47FE0DD8E}"/>
    <dgm:cxn modelId="{42609779-E7B4-C741-947C-CC7174CC975B}" type="presOf" srcId="{E2EA1C32-1520-0049-B7EC-F3FCF691B31C}" destId="{609E6BA4-B48D-AA49-A6B3-2E795FDD54ED}" srcOrd="0" destOrd="0" presId="urn:microsoft.com/office/officeart/2005/8/layout/lProcess3"/>
    <dgm:cxn modelId="{7D6AA07A-0CE4-F74E-8E47-2BF8F7534DE7}" srcId="{680CE805-A951-F141-97ED-59E1260936FB}" destId="{E8307443-AAFA-1045-BB50-9CFCADC5ECEF}" srcOrd="0" destOrd="0" parTransId="{7905F8A6-4AF1-0B47-8985-3787B9F7B712}" sibTransId="{940C28B0-187B-FA47-B71A-1A51C0150866}"/>
    <dgm:cxn modelId="{B0E36B88-6204-BE4D-B1F2-535FD3A55F7F}" type="presOf" srcId="{6ED55FC4-43ED-874A-819A-82AF819645C8}" destId="{72081EED-D2FC-3F4B-ADC7-01D498DCD950}" srcOrd="0" destOrd="0" presId="urn:microsoft.com/office/officeart/2005/8/layout/lProcess3"/>
    <dgm:cxn modelId="{A5A0CEAA-4C27-6B42-8368-1A6CDF342D2A}" type="presOf" srcId="{AD75BA8A-B4F3-F047-B13B-89306D92D050}" destId="{F32C908F-A7DF-9B44-AE9A-07B588938C18}" srcOrd="0" destOrd="0" presId="urn:microsoft.com/office/officeart/2005/8/layout/lProcess3"/>
    <dgm:cxn modelId="{87FA0FBD-1B3E-3543-9091-70E6680013FA}" type="presOf" srcId="{E8307443-AAFA-1045-BB50-9CFCADC5ECEF}" destId="{7AF4F6FD-2462-BA45-AD79-F9CFB3C75671}" srcOrd="0" destOrd="0" presId="urn:microsoft.com/office/officeart/2005/8/layout/lProcess3"/>
    <dgm:cxn modelId="{65C8FEC1-4BF4-CA42-83C9-36F32F756E5D}" srcId="{6ED55FC4-43ED-874A-819A-82AF819645C8}" destId="{D9452F70-4830-644C-A087-20C74B0D77BE}" srcOrd="0" destOrd="0" parTransId="{1989558C-1906-5E47-9731-DDD5CC34F7AF}" sibTransId="{4940A674-38DB-5042-B988-7F4EC20A9CC3}"/>
    <dgm:cxn modelId="{C2150FDB-3485-8948-B49F-107608C2DF99}" type="presOf" srcId="{98DE5FF3-7DB0-5440-A267-1A49F62D8C74}" destId="{00B36283-220B-9A4B-AFFC-B274CB75E7BF}" srcOrd="0" destOrd="0" presId="urn:microsoft.com/office/officeart/2005/8/layout/lProcess3"/>
    <dgm:cxn modelId="{BC313CDD-A8CF-354F-BDAE-E439CAC2EA54}" srcId="{AD75BA8A-B4F3-F047-B13B-89306D92D050}" destId="{680CE805-A951-F141-97ED-59E1260936FB}" srcOrd="2" destOrd="0" parTransId="{26233217-24C6-2047-A79E-6B3EEF2D8C41}" sibTransId="{43542C36-2790-6543-A0FF-A847AB44AE84}"/>
    <dgm:cxn modelId="{30133CE2-1D41-6F48-9DAC-BB9D61EFD097}" type="presOf" srcId="{654A788D-EA76-9C46-9884-FA998154976D}" destId="{64981766-D2F1-5746-923D-CB63AE683496}" srcOrd="0" destOrd="0" presId="urn:microsoft.com/office/officeart/2005/8/layout/lProcess3"/>
    <dgm:cxn modelId="{1DAF1C49-28AA-0A4E-AF85-F107AACDC1DC}" type="presParOf" srcId="{F32C908F-A7DF-9B44-AE9A-07B588938C18}" destId="{9042CD82-AA8F-A140-8954-F541FDDDDD2C}" srcOrd="0" destOrd="0" presId="urn:microsoft.com/office/officeart/2005/8/layout/lProcess3"/>
    <dgm:cxn modelId="{FE05AE98-D39F-FB46-89CE-C172728457E6}" type="presParOf" srcId="{9042CD82-AA8F-A140-8954-F541FDDDDD2C}" destId="{72081EED-D2FC-3F4B-ADC7-01D498DCD950}" srcOrd="0" destOrd="0" presId="urn:microsoft.com/office/officeart/2005/8/layout/lProcess3"/>
    <dgm:cxn modelId="{61EE99EE-9B52-374A-ADBD-621A2942D926}" type="presParOf" srcId="{9042CD82-AA8F-A140-8954-F541FDDDDD2C}" destId="{5E93F72C-DCBE-6042-A230-E2F599FEDDA4}" srcOrd="1" destOrd="0" presId="urn:microsoft.com/office/officeart/2005/8/layout/lProcess3"/>
    <dgm:cxn modelId="{EBFDF328-BD83-7B45-B729-391F8CB77221}" type="presParOf" srcId="{9042CD82-AA8F-A140-8954-F541FDDDDD2C}" destId="{4A641319-7C86-9D4C-A980-B1DC266005FD}" srcOrd="2" destOrd="0" presId="urn:microsoft.com/office/officeart/2005/8/layout/lProcess3"/>
    <dgm:cxn modelId="{DB7DF8A6-093D-A240-920B-C9C5831A6D95}" type="presParOf" srcId="{F32C908F-A7DF-9B44-AE9A-07B588938C18}" destId="{80248CC3-A5E0-F044-803D-2BCCB814BC87}" srcOrd="1" destOrd="0" presId="urn:microsoft.com/office/officeart/2005/8/layout/lProcess3"/>
    <dgm:cxn modelId="{48FAE36C-506E-3741-9697-CA2DD27C4805}" type="presParOf" srcId="{F32C908F-A7DF-9B44-AE9A-07B588938C18}" destId="{9AF382E7-D264-3248-B08B-EFDD1248730E}" srcOrd="2" destOrd="0" presId="urn:microsoft.com/office/officeart/2005/8/layout/lProcess3"/>
    <dgm:cxn modelId="{A34AB442-63A0-704B-A24B-07347E3BF318}" type="presParOf" srcId="{9AF382E7-D264-3248-B08B-EFDD1248730E}" destId="{00B36283-220B-9A4B-AFFC-B274CB75E7BF}" srcOrd="0" destOrd="0" presId="urn:microsoft.com/office/officeart/2005/8/layout/lProcess3"/>
    <dgm:cxn modelId="{D22BED15-A51B-DC45-8C34-5581C681BADB}" type="presParOf" srcId="{9AF382E7-D264-3248-B08B-EFDD1248730E}" destId="{708159C3-B515-3246-872E-F1B82385AE53}" srcOrd="1" destOrd="0" presId="urn:microsoft.com/office/officeart/2005/8/layout/lProcess3"/>
    <dgm:cxn modelId="{98122ABC-7473-434B-8BD6-023BE6DAC9BE}" type="presParOf" srcId="{9AF382E7-D264-3248-B08B-EFDD1248730E}" destId="{609E6BA4-B48D-AA49-A6B3-2E795FDD54ED}" srcOrd="2" destOrd="0" presId="urn:microsoft.com/office/officeart/2005/8/layout/lProcess3"/>
    <dgm:cxn modelId="{EACD4562-058E-3A41-8F05-DA0EBDA0E4C3}" type="presParOf" srcId="{F32C908F-A7DF-9B44-AE9A-07B588938C18}" destId="{62D93AE4-AEFB-994C-A189-33E2351F194B}" srcOrd="3" destOrd="0" presId="urn:microsoft.com/office/officeart/2005/8/layout/lProcess3"/>
    <dgm:cxn modelId="{F9CA55DB-043A-7847-BFB3-E8FF5AEAACDD}" type="presParOf" srcId="{F32C908F-A7DF-9B44-AE9A-07B588938C18}" destId="{980035B8-B456-5045-8402-F579867ADA0F}" srcOrd="4" destOrd="0" presId="urn:microsoft.com/office/officeart/2005/8/layout/lProcess3"/>
    <dgm:cxn modelId="{C54AE6AB-5DBE-3A4A-843E-B40D3C9A2695}" type="presParOf" srcId="{980035B8-B456-5045-8402-F579867ADA0F}" destId="{2BB73A94-B52F-C042-A010-FC8E0637207C}" srcOrd="0" destOrd="0" presId="urn:microsoft.com/office/officeart/2005/8/layout/lProcess3"/>
    <dgm:cxn modelId="{03EE757E-0E2D-9B49-A244-D18E4E392D91}" type="presParOf" srcId="{980035B8-B456-5045-8402-F579867ADA0F}" destId="{5ED9A4A7-0998-B848-93AF-6CEF5F77F653}" srcOrd="1" destOrd="0" presId="urn:microsoft.com/office/officeart/2005/8/layout/lProcess3"/>
    <dgm:cxn modelId="{AC3266EC-69BB-C94F-A7E2-514327DAC671}" type="presParOf" srcId="{980035B8-B456-5045-8402-F579867ADA0F}" destId="{7AF4F6FD-2462-BA45-AD79-F9CFB3C75671}" srcOrd="2" destOrd="0" presId="urn:microsoft.com/office/officeart/2005/8/layout/lProcess3"/>
    <dgm:cxn modelId="{405C2237-E8FD-AE48-968F-99ED0B3A2AA2}" type="presParOf" srcId="{F32C908F-A7DF-9B44-AE9A-07B588938C18}" destId="{97C2F09E-1B73-F748-B2E5-0078565FF8B9}" srcOrd="5" destOrd="0" presId="urn:microsoft.com/office/officeart/2005/8/layout/lProcess3"/>
    <dgm:cxn modelId="{BF173DC5-CA95-9447-B8EA-9723D08404D1}" type="presParOf" srcId="{F32C908F-A7DF-9B44-AE9A-07B588938C18}" destId="{0D3E656F-6572-9749-906B-854A6B558D06}" srcOrd="6" destOrd="0" presId="urn:microsoft.com/office/officeart/2005/8/layout/lProcess3"/>
    <dgm:cxn modelId="{2244D6D0-12E6-BC42-B549-AC6837472241}" type="presParOf" srcId="{0D3E656F-6572-9749-906B-854A6B558D06}" destId="{64981766-D2F1-5746-923D-CB63AE683496}" srcOrd="0" destOrd="0" presId="urn:microsoft.com/office/officeart/2005/8/layout/lProcess3"/>
    <dgm:cxn modelId="{2B5C4EA1-4D8D-9A43-A97B-44718CF22B75}" type="presParOf" srcId="{0D3E656F-6572-9749-906B-854A6B558D06}" destId="{706780D4-9FFC-664B-9BF4-E7410DD43198}" srcOrd="1" destOrd="0" presId="urn:microsoft.com/office/officeart/2005/8/layout/lProcess3"/>
    <dgm:cxn modelId="{DB59DF9A-CD9E-F142-9746-B33C2975BB38}" type="presParOf" srcId="{0D3E656F-6572-9749-906B-854A6B558D06}" destId="{618C91F4-4E00-A341-995A-6B0DB563FFFC}"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81EED-D2FC-3F4B-ADC7-01D498DCD950}">
      <dsp:nvSpPr>
        <dsp:cNvPr id="0" name=""/>
        <dsp:cNvSpPr/>
      </dsp:nvSpPr>
      <dsp:spPr>
        <a:xfrm>
          <a:off x="1510393" y="1074"/>
          <a:ext cx="2350033" cy="94001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nb-NO" sz="1300" kern="1200"/>
            <a:t>Del av sommerskole</a:t>
          </a:r>
        </a:p>
      </dsp:txBody>
      <dsp:txXfrm>
        <a:off x="1980400" y="1074"/>
        <a:ext cx="1410020" cy="940013"/>
      </dsp:txXfrm>
    </dsp:sp>
    <dsp:sp modelId="{4A641319-7C86-9D4C-A980-B1DC266005FD}">
      <dsp:nvSpPr>
        <dsp:cNvPr id="0" name=""/>
        <dsp:cNvSpPr/>
      </dsp:nvSpPr>
      <dsp:spPr>
        <a:xfrm>
          <a:off x="3554922" y="80975"/>
          <a:ext cx="1950527" cy="78021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nb-NO" sz="1400" kern="1200" dirty="0"/>
            <a:t>Rekrutterer unge</a:t>
          </a:r>
        </a:p>
      </dsp:txBody>
      <dsp:txXfrm>
        <a:off x="3945028" y="80975"/>
        <a:ext cx="1170316" cy="780211"/>
      </dsp:txXfrm>
    </dsp:sp>
    <dsp:sp modelId="{00B36283-220B-9A4B-AFFC-B274CB75E7BF}">
      <dsp:nvSpPr>
        <dsp:cNvPr id="0" name=""/>
        <dsp:cNvSpPr/>
      </dsp:nvSpPr>
      <dsp:spPr>
        <a:xfrm>
          <a:off x="1510393" y="1072689"/>
          <a:ext cx="2350033" cy="94001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nb-NO" sz="1300" kern="1200" dirty="0"/>
            <a:t>Opptreden</a:t>
          </a:r>
        </a:p>
      </dsp:txBody>
      <dsp:txXfrm>
        <a:off x="1980400" y="1072689"/>
        <a:ext cx="1410020" cy="940013"/>
      </dsp:txXfrm>
    </dsp:sp>
    <dsp:sp modelId="{609E6BA4-B48D-AA49-A6B3-2E795FDD54ED}">
      <dsp:nvSpPr>
        <dsp:cNvPr id="0" name=""/>
        <dsp:cNvSpPr/>
      </dsp:nvSpPr>
      <dsp:spPr>
        <a:xfrm>
          <a:off x="3554922" y="1152590"/>
          <a:ext cx="1950527" cy="78021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nb-NO" sz="1400" kern="1200" dirty="0"/>
            <a:t>Kulturinnslag og praktisering</a:t>
          </a:r>
        </a:p>
      </dsp:txBody>
      <dsp:txXfrm>
        <a:off x="3945028" y="1152590"/>
        <a:ext cx="1170316" cy="780211"/>
      </dsp:txXfrm>
    </dsp:sp>
    <dsp:sp modelId="{2BB73A94-B52F-C042-A010-FC8E0637207C}">
      <dsp:nvSpPr>
        <dsp:cNvPr id="0" name=""/>
        <dsp:cNvSpPr/>
      </dsp:nvSpPr>
      <dsp:spPr>
        <a:xfrm>
          <a:off x="1510393" y="2144304"/>
          <a:ext cx="2350033" cy="94001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nb-NO" sz="1300" kern="1200"/>
            <a:t>Beredskapsavtale</a:t>
          </a:r>
        </a:p>
      </dsp:txBody>
      <dsp:txXfrm>
        <a:off x="1980400" y="2144304"/>
        <a:ext cx="1410020" cy="940013"/>
      </dsp:txXfrm>
    </dsp:sp>
    <dsp:sp modelId="{7AF4F6FD-2462-BA45-AD79-F9CFB3C75671}">
      <dsp:nvSpPr>
        <dsp:cNvPr id="0" name=""/>
        <dsp:cNvSpPr/>
      </dsp:nvSpPr>
      <dsp:spPr>
        <a:xfrm>
          <a:off x="3554922" y="2224205"/>
          <a:ext cx="1950527" cy="78021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nb-NO" sz="1400" kern="1200" dirty="0"/>
            <a:t>Bruker nettverk og får midler fra kommunen</a:t>
          </a:r>
        </a:p>
      </dsp:txBody>
      <dsp:txXfrm>
        <a:off x="3945028" y="2224205"/>
        <a:ext cx="1170316" cy="780211"/>
      </dsp:txXfrm>
    </dsp:sp>
    <dsp:sp modelId="{64981766-D2F1-5746-923D-CB63AE683496}">
      <dsp:nvSpPr>
        <dsp:cNvPr id="0" name=""/>
        <dsp:cNvSpPr/>
      </dsp:nvSpPr>
      <dsp:spPr>
        <a:xfrm>
          <a:off x="1510393" y="3215919"/>
          <a:ext cx="2350033" cy="94001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nb-NO" sz="1300" kern="1200" dirty="0"/>
            <a:t>Dugnad f eks flaggavtale	</a:t>
          </a:r>
        </a:p>
      </dsp:txBody>
      <dsp:txXfrm>
        <a:off x="1980400" y="3215919"/>
        <a:ext cx="1410020" cy="940013"/>
      </dsp:txXfrm>
    </dsp:sp>
    <dsp:sp modelId="{618C91F4-4E00-A341-995A-6B0DB563FFFC}">
      <dsp:nvSpPr>
        <dsp:cNvPr id="0" name=""/>
        <dsp:cNvSpPr/>
      </dsp:nvSpPr>
      <dsp:spPr>
        <a:xfrm>
          <a:off x="3554922" y="3295820"/>
          <a:ext cx="1950527" cy="78021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nb-NO" sz="1400" kern="1200" dirty="0"/>
            <a:t>Ekstra økonomisk støtte</a:t>
          </a:r>
        </a:p>
      </dsp:txBody>
      <dsp:txXfrm>
        <a:off x="3945028" y="3295820"/>
        <a:ext cx="1170316" cy="78021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1E91A-3B34-B84A-AE77-B77D59E788AC}" type="datetimeFigureOut">
              <a:rPr lang="nb-NO" smtClean="0"/>
              <a:t>14.09.2023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673DD-BB7F-F745-BF77-1F5E634E677B}" type="slidenum">
              <a:rPr lang="nb-NO" smtClean="0"/>
              <a:t>‹#›</a:t>
            </a:fld>
            <a:endParaRPr lang="nb-NO"/>
          </a:p>
        </p:txBody>
      </p:sp>
    </p:spTree>
    <p:extLst>
      <p:ext uri="{BB962C8B-B14F-4D97-AF65-F5344CB8AC3E}">
        <p14:creationId xmlns:p14="http://schemas.microsoft.com/office/powerpoint/2010/main" val="286245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 oss gjennom noen hovedpunkter i funnene, men vekt på </a:t>
            </a:r>
            <a:r>
              <a:rPr lang="nb-NO" dirty="0" err="1"/>
              <a:t>samrbeid</a:t>
            </a:r>
            <a:r>
              <a:rPr lang="nb-NO" dirty="0"/>
              <a:t> med kommunen. Dere har fått tilsendt rapporten, anbefaler å se på den for å gå i detalj</a:t>
            </a:r>
          </a:p>
        </p:txBody>
      </p:sp>
      <p:sp>
        <p:nvSpPr>
          <p:cNvPr id="4" name="Plassholder for lysbildenummer 3"/>
          <p:cNvSpPr>
            <a:spLocks noGrp="1"/>
          </p:cNvSpPr>
          <p:nvPr>
            <p:ph type="sldNum" sz="quarter" idx="5"/>
          </p:nvPr>
        </p:nvSpPr>
        <p:spPr/>
        <p:txBody>
          <a:bodyPr/>
          <a:lstStyle/>
          <a:p>
            <a:fld id="{B55673DD-BB7F-F745-BF77-1F5E634E677B}" type="slidenum">
              <a:rPr lang="nb-NO" smtClean="0"/>
              <a:t>1</a:t>
            </a:fld>
            <a:endParaRPr lang="nb-NO"/>
          </a:p>
        </p:txBody>
      </p:sp>
    </p:spTree>
    <p:extLst>
      <p:ext uri="{BB962C8B-B14F-4D97-AF65-F5344CB8AC3E}">
        <p14:creationId xmlns:p14="http://schemas.microsoft.com/office/powerpoint/2010/main" val="281333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bruker organisasjonene midler til? </a:t>
            </a:r>
          </a:p>
          <a:p>
            <a:r>
              <a:rPr lang="nb-NO" dirty="0"/>
              <a:t>- Mest arrangementer </a:t>
            </a:r>
          </a:p>
          <a:p>
            <a:r>
              <a:rPr lang="nb-NO" dirty="0"/>
              <a:t>- Videre er leie av lokale og utgifter til egne bygg og anlegg</a:t>
            </a:r>
          </a:p>
          <a:p>
            <a:r>
              <a:rPr lang="nb-NO" dirty="0"/>
              <a:t>- Utstyr er også en viktig utgiftspost </a:t>
            </a:r>
          </a:p>
          <a:p>
            <a:r>
              <a:rPr lang="nb-NO" dirty="0">
                <a:sym typeface="Wingdings" pitchFamily="2" charset="2"/>
              </a:rPr>
              <a:t></a:t>
            </a:r>
            <a:r>
              <a:rPr lang="nb-NO" dirty="0"/>
              <a:t> Dette er i tråd med den høye aktiviteten til organisasjonene</a:t>
            </a:r>
          </a:p>
          <a:p>
            <a:endParaRPr lang="nb-NO" dirty="0"/>
          </a:p>
          <a:p>
            <a:r>
              <a:rPr lang="nb-NO" dirty="0"/>
              <a:t>- Lite markedsføring – selv om mange sliter med rekruttering. Typisk område kommunen kan tilrettelegge for.</a:t>
            </a:r>
          </a:p>
          <a:p>
            <a:r>
              <a:rPr lang="nb-NO" dirty="0"/>
              <a:t>- </a:t>
            </a:r>
          </a:p>
        </p:txBody>
      </p:sp>
      <p:sp>
        <p:nvSpPr>
          <p:cNvPr id="4" name="Plassholder for lysbildenummer 3"/>
          <p:cNvSpPr>
            <a:spLocks noGrp="1"/>
          </p:cNvSpPr>
          <p:nvPr>
            <p:ph type="sldNum" sz="quarter" idx="5"/>
          </p:nvPr>
        </p:nvSpPr>
        <p:spPr/>
        <p:txBody>
          <a:bodyPr/>
          <a:lstStyle/>
          <a:p>
            <a:fld id="{B55673DD-BB7F-F745-BF77-1F5E634E677B}" type="slidenum">
              <a:rPr lang="nb-NO" smtClean="0"/>
              <a:t>10</a:t>
            </a:fld>
            <a:endParaRPr lang="nb-NO"/>
          </a:p>
        </p:txBody>
      </p:sp>
    </p:spTree>
    <p:extLst>
      <p:ext uri="{BB962C8B-B14F-4D97-AF65-F5344CB8AC3E}">
        <p14:creationId xmlns:p14="http://schemas.microsoft.com/office/powerpoint/2010/main" val="59341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1000"/>
              </a:spcAft>
            </a:pPr>
            <a:r>
              <a:rPr lang="nb-NO" sz="1800" dirty="0">
                <a:effectLst/>
                <a:latin typeface="Arial" panose="020B0604020202020204" pitchFamily="34" charset="0"/>
                <a:ea typeface="Calibri" panose="020F0502020204030204" pitchFamily="34" charset="0"/>
                <a:cs typeface="Times New Roman" panose="02020603050405020304" pitchFamily="18" charset="0"/>
              </a:rPr>
              <a:t>Til venstre: Hvordan finansierer dere aktivitetene i laget? </a:t>
            </a:r>
          </a:p>
          <a:p>
            <a:pPr>
              <a:lnSpc>
                <a:spcPct val="115000"/>
              </a:lnSpc>
              <a:spcAft>
                <a:spcPts val="1000"/>
              </a:spcAft>
            </a:pPr>
            <a:r>
              <a:rPr lang="nb-NO" sz="1800" dirty="0">
                <a:effectLst/>
                <a:latin typeface="Arial" panose="020B0604020202020204" pitchFamily="34" charset="0"/>
                <a:ea typeface="Calibri" panose="020F0502020204030204" pitchFamily="34" charset="0"/>
                <a:cs typeface="Times New Roman" panose="02020603050405020304" pitchFamily="18" charset="0"/>
              </a:rPr>
              <a:t>Til høyre: Omtrent hvor stor andel av inntektene utgjør følgende inntektskilde? </a:t>
            </a:r>
          </a:p>
          <a:p>
            <a:pPr>
              <a:lnSpc>
                <a:spcPct val="115000"/>
              </a:lnSpc>
              <a:spcAft>
                <a:spcPts val="1000"/>
              </a:spcAft>
            </a:pPr>
            <a:endParaRPr lang="nb-NO"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b-NO" sz="1800" dirty="0">
                <a:effectLst/>
                <a:latin typeface="Arial" panose="020B0604020202020204" pitchFamily="34" charset="0"/>
                <a:ea typeface="Calibri" panose="020F0502020204030204" pitchFamily="34" charset="0"/>
                <a:cs typeface="Times New Roman" panose="02020603050405020304" pitchFamily="18" charset="0"/>
              </a:rPr>
              <a:t>For det første ser vi at </a:t>
            </a:r>
            <a:r>
              <a:rPr lang="nb-NO" sz="1800" i="1" dirty="0">
                <a:effectLst/>
                <a:latin typeface="Arial" panose="020B0604020202020204" pitchFamily="34" charset="0"/>
                <a:ea typeface="Calibri" panose="020F0502020204030204" pitchFamily="34" charset="0"/>
                <a:cs typeface="Times New Roman" panose="02020603050405020304" pitchFamily="18" charset="0"/>
              </a:rPr>
              <a:t>medlemskontingent</a:t>
            </a:r>
            <a:r>
              <a:rPr lang="nb-NO" sz="1800" dirty="0">
                <a:effectLst/>
                <a:latin typeface="Arial" panose="020B0604020202020204" pitchFamily="34" charset="0"/>
                <a:ea typeface="Calibri" panose="020F0502020204030204" pitchFamily="34" charset="0"/>
                <a:cs typeface="Times New Roman" panose="02020603050405020304" pitchFamily="18" charset="0"/>
              </a:rPr>
              <a:t> er den klart viktigste inntektskilden for foreningene. Hele 61 % av foreningene oppgir at medlemskontingenten står for en betydelig eller stor andel av økonomien deres. 28 % vurderer medlemskontingenten som noe viktig. Det er 11 % av foreningene som oppgir at medlemskontingenten kun utgjør en liten andel av økonomien.</a:t>
            </a:r>
          </a:p>
          <a:p>
            <a:pPr>
              <a:lnSpc>
                <a:spcPct val="115000"/>
              </a:lnSpc>
              <a:spcAft>
                <a:spcPts val="1000"/>
              </a:spcAft>
            </a:pPr>
            <a:endParaRPr lang="nb-NO" sz="1800"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b-NO" sz="1800" i="1" dirty="0">
                <a:effectLst/>
                <a:latin typeface="Arial" panose="020B0604020202020204" pitchFamily="34" charset="0"/>
                <a:ea typeface="Calibri" panose="020F0502020204030204" pitchFamily="34" charset="0"/>
                <a:cs typeface="Times New Roman" panose="02020603050405020304" pitchFamily="18" charset="0"/>
              </a:rPr>
              <a:t>Grasrotandelen</a:t>
            </a:r>
            <a:r>
              <a:rPr lang="nb-NO" sz="1800" dirty="0">
                <a:effectLst/>
                <a:latin typeface="Arial" panose="020B0604020202020204" pitchFamily="34" charset="0"/>
                <a:ea typeface="Calibri" panose="020F0502020204030204" pitchFamily="34" charset="0"/>
                <a:cs typeface="Times New Roman" panose="02020603050405020304" pitchFamily="18" charset="0"/>
              </a:rPr>
              <a:t> er den nest vanligste inntektskilden. Her er det imidlertid nesten halvparten </a:t>
            </a:r>
            <a:br>
              <a:rPr lang="nb-NO" sz="1800" dirty="0">
                <a:effectLst/>
                <a:latin typeface="Arial" panose="020B0604020202020204" pitchFamily="34" charset="0"/>
                <a:ea typeface="Calibri" panose="020F0502020204030204" pitchFamily="34" charset="0"/>
                <a:cs typeface="Times New Roman" panose="02020603050405020304" pitchFamily="18" charset="0"/>
              </a:rPr>
            </a:br>
            <a:r>
              <a:rPr lang="nb-NO" sz="1800" dirty="0">
                <a:effectLst/>
                <a:latin typeface="Arial" panose="020B0604020202020204" pitchFamily="34" charset="0"/>
                <a:ea typeface="Calibri" panose="020F0502020204030204" pitchFamily="34" charset="0"/>
                <a:cs typeface="Times New Roman" panose="02020603050405020304" pitchFamily="18" charset="0"/>
              </a:rPr>
              <a:t>(44 %) som hevder at grasrotandelen står for en liten andel av de totale inntektskildene. Kun 19 % av de som har oppgitt grasrotandelen som inntektskilde definerer denne som en betydelig eller stor andel av de totale inntektene. De resterende 37 % oppgir at den står for noe av inntektene.</a:t>
            </a:r>
          </a:p>
          <a:p>
            <a:pPr>
              <a:lnSpc>
                <a:spcPct val="115000"/>
              </a:lnSpc>
              <a:spcAft>
                <a:spcPts val="1000"/>
              </a:spcAft>
            </a:pPr>
            <a:endParaRPr lang="nb-NO" sz="1800" i="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b-NO" sz="1800" i="1" dirty="0">
                <a:effectLst/>
                <a:latin typeface="Arial" panose="020B0604020202020204" pitchFamily="34" charset="0"/>
                <a:ea typeface="Calibri" panose="020F0502020204030204" pitchFamily="34" charset="0"/>
                <a:cs typeface="Times New Roman" panose="02020603050405020304" pitchFamily="18" charset="0"/>
              </a:rPr>
              <a:t>Gaver eller sponsing fra næringslivet lokalt </a:t>
            </a:r>
            <a:r>
              <a:rPr lang="nb-NO" sz="1800" dirty="0">
                <a:effectLst/>
                <a:latin typeface="Arial" panose="020B0604020202020204" pitchFamily="34" charset="0"/>
                <a:ea typeface="Calibri" panose="020F0502020204030204" pitchFamily="34" charset="0"/>
                <a:cs typeface="Times New Roman" panose="02020603050405020304" pitchFamily="18" charset="0"/>
              </a:rPr>
              <a:t>er den tredje mest vanlige inntektskilden. 55 % definer disse som en betydelig eller stor andel av de totale inntektene. 19 % oppgir at gaver eller sponsing fra næringslivet lokalt står for en liten andel av totale inntektskilder, og 26 % oppgir at de står for noe.</a:t>
            </a:r>
          </a:p>
          <a:p>
            <a:pPr>
              <a:lnSpc>
                <a:spcPct val="115000"/>
              </a:lnSpc>
              <a:spcAft>
                <a:spcPts val="1000"/>
              </a:spcAft>
            </a:pPr>
            <a:endParaRPr lang="nb-NO"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b-NO" sz="1800" dirty="0">
                <a:effectLst/>
                <a:latin typeface="Arial" panose="020B0604020202020204" pitchFamily="34" charset="0"/>
                <a:ea typeface="Calibri" panose="020F0502020204030204" pitchFamily="34" charset="0"/>
                <a:cs typeface="Times New Roman" panose="02020603050405020304" pitchFamily="18" charset="0"/>
              </a:rPr>
              <a:t>Den femte mest vanlige inntektskilden er </a:t>
            </a:r>
            <a:r>
              <a:rPr lang="nb-NO" sz="1800" i="1" dirty="0">
                <a:effectLst/>
                <a:latin typeface="Arial" panose="020B0604020202020204" pitchFamily="34" charset="0"/>
                <a:ea typeface="Calibri" panose="020F0502020204030204" pitchFamily="34" charset="0"/>
                <a:cs typeface="Times New Roman" panose="02020603050405020304" pitchFamily="18" charset="0"/>
              </a:rPr>
              <a:t>kommunale midler (ganske lik andel som </a:t>
            </a:r>
            <a:r>
              <a:rPr lang="nb-NO" sz="1800" i="1" dirty="0" err="1">
                <a:effectLst/>
                <a:latin typeface="Arial" panose="020B0604020202020204" pitchFamily="34" charset="0"/>
                <a:ea typeface="Calibri" panose="020F0502020204030204" pitchFamily="34" charset="0"/>
                <a:cs typeface="Times New Roman" panose="02020603050405020304" pitchFamily="18" charset="0"/>
              </a:rPr>
              <a:t>nr</a:t>
            </a:r>
            <a:r>
              <a:rPr lang="nb-NO" sz="1800" i="1" dirty="0">
                <a:effectLst/>
                <a:latin typeface="Arial" panose="020B0604020202020204" pitchFamily="34" charset="0"/>
                <a:ea typeface="Calibri" panose="020F0502020204030204" pitchFamily="34" charset="0"/>
                <a:cs typeface="Times New Roman" panose="02020603050405020304" pitchFamily="18" charset="0"/>
              </a:rPr>
              <a:t> 4, nasjonale midler </a:t>
            </a:r>
            <a:r>
              <a:rPr lang="nb-NO" sz="1800" i="1" dirty="0" err="1">
                <a:effectLst/>
                <a:latin typeface="Arial" panose="020B0604020202020204" pitchFamily="34" charset="0"/>
                <a:ea typeface="Calibri" panose="020F0502020204030204" pitchFamily="34" charset="0"/>
                <a:cs typeface="Times New Roman" panose="02020603050405020304" pitchFamily="18" charset="0"/>
              </a:rPr>
              <a:t>inkl</a:t>
            </a:r>
            <a:r>
              <a:rPr lang="nb-NO" sz="1800" i="1" dirty="0">
                <a:effectLst/>
                <a:latin typeface="Arial" panose="020B0604020202020204" pitchFamily="34" charset="0"/>
                <a:ea typeface="Calibri" panose="020F0502020204030204" pitchFamily="34" charset="0"/>
                <a:cs typeface="Times New Roman" panose="02020603050405020304" pitchFamily="18" charset="0"/>
              </a:rPr>
              <a:t> momskompensasjon)</a:t>
            </a:r>
            <a:r>
              <a:rPr lang="nb-NO" sz="1800" dirty="0">
                <a:effectLst/>
                <a:latin typeface="Arial" panose="020B0604020202020204" pitchFamily="34" charset="0"/>
                <a:ea typeface="Calibri" panose="020F0502020204030204" pitchFamily="34" charset="0"/>
                <a:cs typeface="Times New Roman" panose="02020603050405020304" pitchFamily="18" charset="0"/>
              </a:rPr>
              <a:t>. I likhet med grasrotandelen utgjør de allikevel ikke en så stor andel, og er dermed ikke en viktig inntektskilde for mange. Det er kun 3 % som mener at kommunale midler står for en stor andel av de totale inntektskildene. 35 % oppgir at midlene står for en betydelig andel. Hele 62 % vurderer kommunale midler som en noe eller liten inntektskilde.</a:t>
            </a:r>
          </a:p>
          <a:p>
            <a:endParaRPr lang="nb-NO" dirty="0"/>
          </a:p>
        </p:txBody>
      </p:sp>
      <p:sp>
        <p:nvSpPr>
          <p:cNvPr id="4" name="Plassholder for lysbildenummer 3"/>
          <p:cNvSpPr>
            <a:spLocks noGrp="1"/>
          </p:cNvSpPr>
          <p:nvPr>
            <p:ph type="sldNum" sz="quarter" idx="5"/>
          </p:nvPr>
        </p:nvSpPr>
        <p:spPr/>
        <p:txBody>
          <a:bodyPr/>
          <a:lstStyle/>
          <a:p>
            <a:fld id="{B55673DD-BB7F-F745-BF77-1F5E634E677B}" type="slidenum">
              <a:rPr lang="nb-NO" smtClean="0"/>
              <a:t>11</a:t>
            </a:fld>
            <a:endParaRPr lang="nb-NO"/>
          </a:p>
        </p:txBody>
      </p:sp>
    </p:spTree>
    <p:extLst>
      <p:ext uri="{BB962C8B-B14F-4D97-AF65-F5344CB8AC3E}">
        <p14:creationId xmlns:p14="http://schemas.microsoft.com/office/powerpoint/2010/main" val="3551352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Bare 15 % opplever muligheten for finansiering som god eller svært god, og 36 % mener den er dårlig eller svært dårlig. </a:t>
            </a:r>
          </a:p>
          <a:p>
            <a:endParaRPr lang="nb-NO" dirty="0"/>
          </a:p>
          <a:p>
            <a:r>
              <a:rPr lang="nb-NO" dirty="0"/>
              <a:t>Vi har stilt et åpent spørsmål om hva som kan lette arbeidet med å skaffe inntekter, og her er det mange som ønsker mer inntekter fra kommunen. Bedre </a:t>
            </a:r>
            <a:r>
              <a:rPr lang="nb-NO" dirty="0" err="1"/>
              <a:t>versikt</a:t>
            </a:r>
            <a:r>
              <a:rPr lang="nb-NO" dirty="0"/>
              <a:t> over støtteordninger, hjelp til søknadsskriving og mer frie midler til drift er gjengangere både i Bjørnafjorden og i andre kommuner. </a:t>
            </a:r>
          </a:p>
          <a:p>
            <a:endParaRPr lang="nb-NO" dirty="0"/>
          </a:p>
          <a:p>
            <a:r>
              <a:rPr lang="nb-NO" dirty="0"/>
              <a:t>Videre er det flere som trekker frem billigere eller gratis leie/lån av kommunale lokaler som en støtteordning. </a:t>
            </a:r>
          </a:p>
          <a:p>
            <a:endParaRPr lang="nb-NO" dirty="0"/>
          </a:p>
        </p:txBody>
      </p:sp>
      <p:sp>
        <p:nvSpPr>
          <p:cNvPr id="4" name="Plassholder for lysbildenummer 3"/>
          <p:cNvSpPr>
            <a:spLocks noGrp="1"/>
          </p:cNvSpPr>
          <p:nvPr>
            <p:ph type="sldNum" sz="quarter" idx="5"/>
          </p:nvPr>
        </p:nvSpPr>
        <p:spPr/>
        <p:txBody>
          <a:bodyPr/>
          <a:lstStyle/>
          <a:p>
            <a:fld id="{B55673DD-BB7F-F745-BF77-1F5E634E677B}" type="slidenum">
              <a:rPr lang="nb-NO" smtClean="0"/>
              <a:t>12</a:t>
            </a:fld>
            <a:endParaRPr lang="nb-NO"/>
          </a:p>
        </p:txBody>
      </p:sp>
    </p:spTree>
    <p:extLst>
      <p:ext uri="{BB962C8B-B14F-4D97-AF65-F5344CB8AC3E}">
        <p14:creationId xmlns:p14="http://schemas.microsoft.com/office/powerpoint/2010/main" val="2578689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25 % eier egen lokaler</a:t>
            </a:r>
          </a:p>
          <a:p>
            <a:endParaRPr lang="nb-NO" dirty="0"/>
          </a:p>
          <a:p>
            <a:r>
              <a:rPr lang="nb-NO" dirty="0"/>
              <a:t>De fleste leier – 50 % - og de fleste leier av private aktører. Det kan være andre lag og foreninger, samfunnshus, grendehus, bedehus. Mens 33 % oppgir annet, men av dem sier noen for eksempel skole, som jo er kommunalt. Og 31 % leier av kommunen.</a:t>
            </a:r>
          </a:p>
          <a:p>
            <a:endParaRPr lang="nb-NO" dirty="0"/>
          </a:p>
          <a:p>
            <a:r>
              <a:rPr lang="nb-NO" dirty="0"/>
              <a:t>65 % av de som låner lokaler gjør det av kommunen</a:t>
            </a:r>
          </a:p>
          <a:p>
            <a:endParaRPr lang="nb-NO" dirty="0"/>
          </a:p>
        </p:txBody>
      </p:sp>
      <p:sp>
        <p:nvSpPr>
          <p:cNvPr id="4" name="Plassholder for lysbildenummer 3"/>
          <p:cNvSpPr>
            <a:spLocks noGrp="1"/>
          </p:cNvSpPr>
          <p:nvPr>
            <p:ph type="sldNum" sz="quarter" idx="5"/>
          </p:nvPr>
        </p:nvSpPr>
        <p:spPr/>
        <p:txBody>
          <a:bodyPr/>
          <a:lstStyle/>
          <a:p>
            <a:fld id="{B55673DD-BB7F-F745-BF77-1F5E634E677B}" type="slidenum">
              <a:rPr lang="nb-NO" smtClean="0"/>
              <a:t>13</a:t>
            </a:fld>
            <a:endParaRPr lang="nb-NO"/>
          </a:p>
        </p:txBody>
      </p:sp>
    </p:spTree>
    <p:extLst>
      <p:ext uri="{BB962C8B-B14F-4D97-AF65-F5344CB8AC3E}">
        <p14:creationId xmlns:p14="http://schemas.microsoft.com/office/powerpoint/2010/main" val="1849768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Litt over halvparten av kommunene i Bjørnafjorden samarbeider med kommunen i dag. Det er en god del lavere enn i andre kommuner, som dere ser </a:t>
            </a:r>
          </a:p>
        </p:txBody>
      </p:sp>
      <p:sp>
        <p:nvSpPr>
          <p:cNvPr id="4" name="Plassholder for lysbildenummer 3"/>
          <p:cNvSpPr>
            <a:spLocks noGrp="1"/>
          </p:cNvSpPr>
          <p:nvPr>
            <p:ph type="sldNum" sz="quarter" idx="5"/>
          </p:nvPr>
        </p:nvSpPr>
        <p:spPr/>
        <p:txBody>
          <a:bodyPr/>
          <a:lstStyle/>
          <a:p>
            <a:fld id="{B55673DD-BB7F-F745-BF77-1F5E634E677B}" type="slidenum">
              <a:rPr lang="nb-NO" smtClean="0"/>
              <a:t>15</a:t>
            </a:fld>
            <a:endParaRPr lang="nb-NO"/>
          </a:p>
        </p:txBody>
      </p:sp>
    </p:spTree>
    <p:extLst>
      <p:ext uri="{BB962C8B-B14F-4D97-AF65-F5344CB8AC3E}">
        <p14:creationId xmlns:p14="http://schemas.microsoft.com/office/powerpoint/2010/main" val="2135610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err="1">
                <a:solidFill>
                  <a:schemeClr val="tx1"/>
                </a:solidFill>
                <a:effectLst/>
                <a:latin typeface="+mn-lt"/>
                <a:ea typeface="+mn-ea"/>
                <a:cs typeface="+mn-cs"/>
              </a:rPr>
              <a:t>SAmtidig</a:t>
            </a:r>
            <a:r>
              <a:rPr lang="nb-NO" sz="1200" kern="1200" dirty="0">
                <a:solidFill>
                  <a:schemeClr val="tx1"/>
                </a:solidFill>
                <a:effectLst/>
                <a:latin typeface="+mn-lt"/>
                <a:ea typeface="+mn-ea"/>
                <a:cs typeface="+mn-cs"/>
              </a:rPr>
              <a:t> ser vi at mange opplever at kommunen ønsker å samarbeide, og 83 % av de som ikke samarbeider ønsker et samarbeid. Så her ligger alt til rette for et frieri-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et godt utgangspunkt!</a:t>
            </a:r>
          </a:p>
        </p:txBody>
      </p:sp>
      <p:sp>
        <p:nvSpPr>
          <p:cNvPr id="4" name="Plassholder for lysbildenummer 3"/>
          <p:cNvSpPr>
            <a:spLocks noGrp="1"/>
          </p:cNvSpPr>
          <p:nvPr>
            <p:ph type="sldNum" sz="quarter" idx="5"/>
          </p:nvPr>
        </p:nvSpPr>
        <p:spPr/>
        <p:txBody>
          <a:bodyPr/>
          <a:lstStyle/>
          <a:p>
            <a:fld id="{B55673DD-BB7F-F745-BF77-1F5E634E677B}" type="slidenum">
              <a:rPr lang="nb-NO" smtClean="0"/>
              <a:t>17</a:t>
            </a:fld>
            <a:endParaRPr lang="nb-NO"/>
          </a:p>
        </p:txBody>
      </p:sp>
    </p:spTree>
    <p:extLst>
      <p:ext uri="{BB962C8B-B14F-4D97-AF65-F5344CB8AC3E}">
        <p14:creationId xmlns:p14="http://schemas.microsoft.com/office/powerpoint/2010/main" val="1542183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fra </a:t>
            </a:r>
            <a:r>
              <a:rPr lang="nb-NO" dirty="0" err="1"/>
              <a:t>frisvarene</a:t>
            </a:r>
            <a:r>
              <a:rPr lang="nb-NO" dirty="0"/>
              <a:t> i undersøkelsen deres, og jeg ville trekke dem frem som gode eksempler på samarbeid som ser ut til å fungere bra i Bjørnafjorden:</a:t>
            </a:r>
          </a:p>
          <a:p>
            <a:r>
              <a:rPr lang="nb-NO" dirty="0"/>
              <a:t>- Noen av organisasjonene trekker frem at de har fått være del av sommerskole i kommunen. Det er en vinn- vinn, der organisasjonen får drive med det de gjør, og i tillegg når ut til å engasjere flere i det de driver med. Trenger ikke være kultur. </a:t>
            </a:r>
            <a:r>
              <a:rPr lang="nb-NO" dirty="0" err="1"/>
              <a:t>Beredskapsorg</a:t>
            </a:r>
            <a:r>
              <a:rPr lang="nb-NO" dirty="0"/>
              <a:t>, </a:t>
            </a:r>
            <a:r>
              <a:rPr lang="nb-NO" dirty="0" err="1"/>
              <a:t>interesseorg</a:t>
            </a:r>
            <a:r>
              <a:rPr lang="nb-NO" dirty="0"/>
              <a:t>, helseorganisasjoner – mange har kunnskap og kompetanse å bidra med. Får de slippe til? Skolen er ofte en propp, og derfor er sommerskole bra</a:t>
            </a:r>
          </a:p>
          <a:p>
            <a:endParaRPr lang="nb-NO" dirty="0"/>
          </a:p>
          <a:p>
            <a:r>
              <a:rPr lang="nb-NO" dirty="0"/>
              <a:t>- Opptreden – kulturinnslag og praktisering - og noe penger?</a:t>
            </a:r>
          </a:p>
          <a:p>
            <a:endParaRPr lang="nb-NO" dirty="0"/>
          </a:p>
          <a:p>
            <a:r>
              <a:rPr lang="nb-NO" dirty="0"/>
              <a:t>- Beredskapsavtale – Bruker nettverk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Dugnad – frie midler – mange har mulighet til å jobbe litt for det så lenge de får til. Men vær obs på hvem som kan det - </a:t>
            </a:r>
            <a:r>
              <a:rPr lang="nb-NO" sz="1200" kern="1200" dirty="0">
                <a:solidFill>
                  <a:schemeClr val="tx1"/>
                </a:solidFill>
                <a:effectLst/>
                <a:latin typeface="+mn-lt"/>
                <a:ea typeface="+mn-ea"/>
                <a:cs typeface="+mn-cs"/>
              </a:rPr>
              <a:t>Pass opp for styring mot de store, det er ikke nødvendigvis de viktigste. Det kan være veldig små organisasjoner som er ekstremt </a:t>
            </a:r>
            <a:endParaRPr lang="nb-NO"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Lovverket: Taushetsplikt, Rapporteringsplikt, mulighet til å følge 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Konkurranse: Rekrutterer fra poolen av folk som kan være frivillige, vi vet at det kan gjøre at frivillige organisasjoner </a:t>
            </a:r>
          </a:p>
          <a:p>
            <a:endParaRPr lang="nb-NO" dirty="0"/>
          </a:p>
        </p:txBody>
      </p:sp>
      <p:sp>
        <p:nvSpPr>
          <p:cNvPr id="4" name="Plassholder for lysbildenummer 3"/>
          <p:cNvSpPr>
            <a:spLocks noGrp="1"/>
          </p:cNvSpPr>
          <p:nvPr>
            <p:ph type="sldNum" sz="quarter" idx="5"/>
          </p:nvPr>
        </p:nvSpPr>
        <p:spPr/>
        <p:txBody>
          <a:bodyPr/>
          <a:lstStyle/>
          <a:p>
            <a:fld id="{B55673DD-BB7F-F745-BF77-1F5E634E677B}" type="slidenum">
              <a:rPr lang="nb-NO" smtClean="0"/>
              <a:t>18</a:t>
            </a:fld>
            <a:endParaRPr lang="nb-NO"/>
          </a:p>
        </p:txBody>
      </p:sp>
    </p:spTree>
    <p:extLst>
      <p:ext uri="{BB962C8B-B14F-4D97-AF65-F5344CB8AC3E}">
        <p14:creationId xmlns:p14="http://schemas.microsoft.com/office/powerpoint/2010/main" val="2087220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55673DD-BB7F-F745-BF77-1F5E634E677B}" type="slidenum">
              <a:rPr lang="nb-NO" smtClean="0"/>
              <a:t>19</a:t>
            </a:fld>
            <a:endParaRPr lang="nb-NO"/>
          </a:p>
        </p:txBody>
      </p:sp>
    </p:spTree>
    <p:extLst>
      <p:ext uri="{BB962C8B-B14F-4D97-AF65-F5344CB8AC3E}">
        <p14:creationId xmlns:p14="http://schemas.microsoft.com/office/powerpoint/2010/main" val="3574974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latin typeface="+mn-lt"/>
              </a:rPr>
              <a:t>Men, viktigere enn det vi kan omregne til tall og penger er nok merverdien som følger av all aktiviteten</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latin typeface="+mn-lt"/>
              </a:rPr>
              <a:t>Det er bieffekten av frivilligheten </a:t>
            </a:r>
            <a:r>
              <a:rPr lang="nb-NO" sz="1200" b="1" baseline="0" dirty="0">
                <a:latin typeface="+mn-lt"/>
              </a:rPr>
              <a:t>som samfunnet ellers</a:t>
            </a:r>
            <a:r>
              <a:rPr lang="nb-NO" sz="1200" baseline="0" dirty="0">
                <a:latin typeface="+mn-lt"/>
              </a:rPr>
              <a:t> nyter godt av.</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latin typeface="+mn-lt"/>
              </a:rPr>
              <a:t>En sjakklubb lærer mange å spille sjakk, og organiserer turneringer. Det er bra, og har verdi i seg selv.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latin typeface="+mn-lt"/>
              </a:rPr>
              <a:t>Men i tillegg til det skaper sjakklubben sosiale møteplasser, kanskje for noen som ikke ellers har så mye nettverk, kanskje for noen som bare får et større nettverk. Sjakklubben kan skape lokal identitet, læringsarenaer, bidrar til mer kultur og kan bidra til innovasjon og nytenking. Mye lokal identitet skapes gjennom frivillige lag, som </a:t>
            </a:r>
            <a:r>
              <a:rPr lang="nb-NO" sz="1200" baseline="0" dirty="0" err="1">
                <a:latin typeface="+mn-lt"/>
              </a:rPr>
              <a:t>bygdespel</a:t>
            </a:r>
            <a:r>
              <a:rPr lang="nb-NO" sz="1200" baseline="0" dirty="0">
                <a:latin typeface="+mn-lt"/>
              </a:rPr>
              <a:t> og idrettslag, kafeer og kulturtilbud.</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latin typeface="+mn-lt"/>
              </a:rPr>
              <a:t>Det gir bolyst, som er viktig for at folk skal ønske å komme til et lokalsamfunn og bli der.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latin typeface="+mn-lt"/>
              </a:rPr>
              <a:t>Frivilligheten bidrar til innovasjon og nytenking og drar samfunnet vårt videre. Flere av de viktige samfunnsinstitusjonene våre startet som frivillige tilbud, og er nå en del av velferdsstaten. Noen er fortsatt frivillige, men blir kanskje tatt over av det offentlige? I andre sammenhenger ser vi at det offentlige henviser til tilbud drevet av frivillige, som for eksempel utdeling av matvarer til folk som trenger det.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br>
              <a:rPr lang="nb-NO" dirty="0"/>
            </a:br>
            <a:endParaRPr lang="en-NO" dirty="0"/>
          </a:p>
        </p:txBody>
      </p:sp>
      <p:sp>
        <p:nvSpPr>
          <p:cNvPr id="4" name="Slide Number Placeholder 3"/>
          <p:cNvSpPr>
            <a:spLocks noGrp="1"/>
          </p:cNvSpPr>
          <p:nvPr>
            <p:ph type="sldNum" sz="quarter" idx="5"/>
          </p:nvPr>
        </p:nvSpPr>
        <p:spPr/>
        <p:txBody>
          <a:bodyPr/>
          <a:lstStyle/>
          <a:p>
            <a:fld id="{B55673DD-BB7F-F745-BF77-1F5E634E677B}" type="slidenum">
              <a:rPr lang="nb-NO" smtClean="0"/>
              <a:t>20</a:t>
            </a:fld>
            <a:endParaRPr lang="nb-NO"/>
          </a:p>
        </p:txBody>
      </p:sp>
    </p:spTree>
    <p:extLst>
      <p:ext uri="{BB962C8B-B14F-4D97-AF65-F5344CB8AC3E}">
        <p14:creationId xmlns:p14="http://schemas.microsoft.com/office/powerpoint/2010/main" val="3247036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endParaRPr lang="nb-NO" sz="1200" dirty="0">
              <a:latin typeface="+mn-lt"/>
            </a:endParaRPr>
          </a:p>
          <a:p>
            <a:pPr>
              <a:defRPr/>
            </a:pPr>
            <a:r>
              <a:rPr lang="nb-NO" sz="1200" dirty="0">
                <a:latin typeface="+mn-lt"/>
              </a:rPr>
              <a:t>Forskere trekker frem enda flere merverdier i form av folkehelse for oss og for samfunnet.</a:t>
            </a:r>
            <a:br>
              <a:rPr lang="nb-NO" sz="1200" dirty="0">
                <a:latin typeface="+mn-lt"/>
              </a:rPr>
            </a:br>
            <a:endParaRPr lang="nb-NO" sz="1200" dirty="0">
              <a:latin typeface="+mn-lt"/>
            </a:endParaRPr>
          </a:p>
          <a:p>
            <a:pPr>
              <a:defRPr/>
            </a:pPr>
            <a:r>
              <a:rPr lang="nb-NO" sz="1200" dirty="0">
                <a:latin typeface="+mn-lt"/>
              </a:rPr>
              <a:t>Deltakelse i frivillige organisasjoner: </a:t>
            </a:r>
            <a:br>
              <a:rPr lang="nb-NO" sz="1200" dirty="0">
                <a:latin typeface="+mn-lt"/>
              </a:rPr>
            </a:br>
            <a:r>
              <a:rPr lang="nb-NO" sz="1200" dirty="0">
                <a:latin typeface="+mn-lt"/>
              </a:rPr>
              <a:t>-skaper tillit mellom mennesker. </a:t>
            </a:r>
          </a:p>
          <a:p>
            <a:pPr>
              <a:defRPr/>
            </a:pPr>
            <a:r>
              <a:rPr lang="nb-NO" sz="1200" dirty="0">
                <a:latin typeface="+mn-lt"/>
              </a:rPr>
              <a:t>-øker sjansene for at man vil engasjere seg flere steder (politiske verv)</a:t>
            </a:r>
          </a:p>
          <a:p>
            <a:pPr>
              <a:defRPr/>
            </a:pPr>
            <a:r>
              <a:rPr lang="nb-NO" sz="1200" dirty="0">
                <a:latin typeface="+mn-lt"/>
              </a:rPr>
              <a:t>-det har en positiv effekt for livskvaliteten, for eksempel bedre helse,</a:t>
            </a:r>
            <a:r>
              <a:rPr lang="nb-NO" sz="1200" baseline="0" dirty="0">
                <a:latin typeface="+mn-lt"/>
              </a:rPr>
              <a:t> høyere trivsel </a:t>
            </a:r>
            <a:br>
              <a:rPr lang="nb-NO" sz="1200" baseline="0" dirty="0">
                <a:latin typeface="+mn-lt"/>
              </a:rPr>
            </a:br>
            <a:r>
              <a:rPr lang="nb-NO" sz="1200" baseline="0" dirty="0">
                <a:latin typeface="+mn-lt"/>
              </a:rPr>
              <a:t>-og det har </a:t>
            </a:r>
            <a:r>
              <a:rPr lang="nb-NO" sz="1200" dirty="0">
                <a:latin typeface="+mn-lt"/>
              </a:rPr>
              <a:t>en positiv effekt for deltakelse i arbeidslivet senere i livet </a:t>
            </a:r>
          </a:p>
          <a:p>
            <a:endParaRPr lang="nb-NO" sz="1200"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Om du spiller fotball, driver med speiding, er med i korps, et teaterlag, en seniorklubb eller sanitetsforening – så er det også et sosialt felleskap der det</a:t>
            </a:r>
            <a:r>
              <a:rPr lang="nb-NO" sz="1200" dirty="0"/>
              <a:t> bygges </a:t>
            </a:r>
            <a:r>
              <a:rPr lang="nb-NO" sz="1200" dirty="0" err="1"/>
              <a:t>innenforskap</a:t>
            </a:r>
            <a:r>
              <a:rPr lang="nb-NO" sz="1200" dirty="0"/>
              <a:t> og mestringsarenaer. Det bygges tillit og inkluderende lokalmiljøer. Det bygges nettverk og vennskap. Det skapes engasjement og sosial og kulturell kompetanse. Deltakelse i frivillige organisasjoner bidrar til en aktiv befolkning og skaper økt trivsel, og økt livskvalitet.</a:t>
            </a:r>
          </a:p>
          <a:p>
            <a:pPr marL="0" indent="0">
              <a:buNone/>
            </a:pPr>
            <a:br>
              <a:rPr lang="nb-NO" sz="1200" b="1" dirty="0"/>
            </a:br>
            <a:r>
              <a:rPr lang="nb-NO" sz="1200" dirty="0"/>
              <a:t>På den måten tydeliggjøres frivilligheten lokalt som en viktig samfunnsaktør.</a:t>
            </a:r>
          </a:p>
          <a:p>
            <a:pPr marL="0" indent="0">
              <a:buNone/>
            </a:pPr>
            <a:endParaRPr lang="nb-NO" sz="1200" dirty="0"/>
          </a:p>
          <a:p>
            <a:r>
              <a:rPr lang="nb-NO" sz="1200" dirty="0"/>
              <a:t>Alt det jeg har vist dere på de siste lysbildene er noe av det de frivillige organisasjonene kan tilby, i en tettere dialog og samhandling med kommunen.</a:t>
            </a:r>
          </a:p>
          <a:p>
            <a:pPr marL="0" indent="0">
              <a:buNone/>
            </a:pPr>
            <a:endParaRPr lang="nb-NO" sz="1200" dirty="0"/>
          </a:p>
          <a:p>
            <a:endParaRPr lang="nb-NO" dirty="0"/>
          </a:p>
        </p:txBody>
      </p:sp>
      <p:sp>
        <p:nvSpPr>
          <p:cNvPr id="4" name="Plassholder for lysbildenummer 3"/>
          <p:cNvSpPr>
            <a:spLocks noGrp="1"/>
          </p:cNvSpPr>
          <p:nvPr>
            <p:ph type="sldNum" sz="quarter" idx="5"/>
          </p:nvPr>
        </p:nvSpPr>
        <p:spPr/>
        <p:txBody>
          <a:bodyPr/>
          <a:lstStyle/>
          <a:p>
            <a:fld id="{B55673DD-BB7F-F745-BF77-1F5E634E677B}" type="slidenum">
              <a:rPr lang="nb-NO" smtClean="0"/>
              <a:t>21</a:t>
            </a:fld>
            <a:endParaRPr lang="nb-NO"/>
          </a:p>
        </p:txBody>
      </p:sp>
    </p:spTree>
    <p:extLst>
      <p:ext uri="{BB962C8B-B14F-4D97-AF65-F5344CB8AC3E}">
        <p14:creationId xmlns:p14="http://schemas.microsoft.com/office/powerpoint/2010/main" val="9478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312 </a:t>
            </a:r>
            <a:r>
              <a:rPr lang="en-NO"/>
              <a:t>inviterte, </a:t>
            </a:r>
            <a:r>
              <a:rPr lang="nb-NO" dirty="0"/>
              <a:t>120</a:t>
            </a:r>
            <a:r>
              <a:rPr lang="en-NO"/>
              <a:t> respondenter</a:t>
            </a:r>
            <a:r>
              <a:rPr lang="nb-NO" dirty="0"/>
              <a:t>. </a:t>
            </a:r>
            <a:endParaRPr lang="en-NO" dirty="0"/>
          </a:p>
        </p:txBody>
      </p:sp>
      <p:sp>
        <p:nvSpPr>
          <p:cNvPr id="4" name="Slide Number Placeholder 3"/>
          <p:cNvSpPr>
            <a:spLocks noGrp="1"/>
          </p:cNvSpPr>
          <p:nvPr>
            <p:ph type="sldNum" sz="quarter" idx="5"/>
          </p:nvPr>
        </p:nvSpPr>
        <p:spPr/>
        <p:txBody>
          <a:bodyPr/>
          <a:lstStyle/>
          <a:p>
            <a:fld id="{B55673DD-BB7F-F745-BF77-1F5E634E677B}" type="slidenum">
              <a:rPr lang="nb-NO" smtClean="0"/>
              <a:t>2</a:t>
            </a:fld>
            <a:endParaRPr lang="nb-NO"/>
          </a:p>
        </p:txBody>
      </p:sp>
    </p:spTree>
    <p:extLst>
      <p:ext uri="{BB962C8B-B14F-4D97-AF65-F5344CB8AC3E}">
        <p14:creationId xmlns:p14="http://schemas.microsoft.com/office/powerpoint/2010/main" val="2124004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sz="1200" dirty="0">
                <a:solidFill>
                  <a:schemeClr val="tx1"/>
                </a:solidFill>
              </a:rPr>
              <a:t>Kommunene må utvikle en frivillighetspolitikk i dialog med de frivillige lagene og foreningene-</a:t>
            </a:r>
            <a:br>
              <a:rPr lang="nb-NO" sz="1200" dirty="0">
                <a:solidFill>
                  <a:schemeClr val="tx1"/>
                </a:solidFill>
              </a:rPr>
            </a:br>
            <a:r>
              <a:rPr lang="nb-NO" sz="1200" baseline="0" dirty="0">
                <a:solidFill>
                  <a:schemeClr val="tx1"/>
                </a:solidFill>
              </a:rPr>
              <a:t>En </a:t>
            </a:r>
            <a:r>
              <a:rPr lang="nb-NO" sz="1200" dirty="0">
                <a:solidFill>
                  <a:schemeClr val="tx1"/>
                </a:solidFill>
              </a:rPr>
              <a:t>frivillighetspolitikk:</a:t>
            </a:r>
          </a:p>
          <a:p>
            <a:pPr marL="457200" lvl="0" indent="-457200">
              <a:buFont typeface="Arial" charset="0"/>
              <a:buChar char="•"/>
            </a:pPr>
            <a:endParaRPr lang="nb-NO" sz="1200" b="1" dirty="0">
              <a:solidFill>
                <a:schemeClr val="tx1"/>
              </a:solidFill>
            </a:endParaRPr>
          </a:p>
          <a:p>
            <a:pPr marL="457200" lvl="0" indent="-457200">
              <a:buFont typeface="Arial" charset="0"/>
              <a:buChar char="•"/>
            </a:pPr>
            <a:r>
              <a:rPr lang="nb-NO" sz="1200" b="1" dirty="0">
                <a:solidFill>
                  <a:schemeClr val="tx1"/>
                </a:solidFill>
              </a:rPr>
              <a:t>Må utvikles i dialog med alle typer lag og foreninger </a:t>
            </a:r>
            <a:r>
              <a:rPr lang="nb-NO" sz="1200" b="0" dirty="0">
                <a:solidFill>
                  <a:schemeClr val="tx1"/>
                </a:solidFill>
              </a:rPr>
              <a:t>(ikke bare de man allerede har kontakt med – (bredde, legitimitet)</a:t>
            </a:r>
          </a:p>
          <a:p>
            <a:pPr marL="457200" lvl="0" indent="-457200">
              <a:buFont typeface="Arial" charset="0"/>
              <a:buChar char="•"/>
            </a:pPr>
            <a:r>
              <a:rPr lang="nb-NO" sz="1200" b="1" dirty="0">
                <a:solidFill>
                  <a:schemeClr val="tx1"/>
                </a:solidFill>
              </a:rPr>
              <a:t>Den</a:t>
            </a:r>
            <a:r>
              <a:rPr lang="nb-NO" sz="1200" b="1" baseline="0" dirty="0">
                <a:solidFill>
                  <a:schemeClr val="tx1"/>
                </a:solidFill>
              </a:rPr>
              <a:t> m</a:t>
            </a:r>
            <a:r>
              <a:rPr lang="nb-NO" sz="1200" b="1" dirty="0">
                <a:solidFill>
                  <a:schemeClr val="tx1"/>
                </a:solidFill>
              </a:rPr>
              <a:t>å bygge på frivillighetens premisser og egenart </a:t>
            </a:r>
            <a:r>
              <a:rPr lang="nb-NO" sz="1200" b="0" dirty="0">
                <a:solidFill>
                  <a:schemeClr val="tx1"/>
                </a:solidFill>
              </a:rPr>
              <a:t>som en</a:t>
            </a:r>
            <a:r>
              <a:rPr lang="nb-NO" sz="1200" b="0" baseline="0" dirty="0">
                <a:solidFill>
                  <a:schemeClr val="tx1"/>
                </a:solidFill>
              </a:rPr>
              <a:t> uavhengig samfunnssektor. Frivillige lag og foreninger SKAL IKKE VÆRE en ”tjenesteleverandør” for det offentlige eller brukes til kommunens eget formål! Lag og foreninger kan spørres – hvordan kan dere, ut i fra formålet med foreningen dere driver – hvordan kan dere bidra til å løse noen av samfunnsutfordringene vi har i vår kommune? Hvordan kan vi i kommunen legge til rette for det osv. En slik holdning er selve nøkkelen til økt samhandling mellom kommune og frivillighet! </a:t>
            </a:r>
          </a:p>
          <a:p>
            <a:pPr marL="914400" lvl="1" indent="-457200">
              <a:buFont typeface="Arial" charset="0"/>
              <a:buChar char="•"/>
            </a:pPr>
            <a:r>
              <a:rPr lang="nb-NO" sz="1200" b="0" baseline="0" dirty="0">
                <a:solidFill>
                  <a:schemeClr val="tx1"/>
                </a:solidFill>
              </a:rPr>
              <a:t>Ta sjakklubben fra tidligere som eksempel. Både de og vi veit om alle de gode bieffektene som kommer av sjakklubben. Men motivasjonen til de som driver den er fortsatt å drive med sjakk. De gjør det fordi det er lystbetont. Og det er nøkkelen. Frivilligheten må drive på sine premisser, og når den gjør det er den en tjenesteleverandør for dere.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nb-NO" sz="1200" b="1" dirty="0">
                <a:solidFill>
                  <a:schemeClr val="tx1"/>
                </a:solidFill>
              </a:rPr>
              <a:t>En frivillighetspolitikk må beskrive faste kontaktpunkter </a:t>
            </a:r>
            <a:r>
              <a:rPr lang="nb-NO" sz="1200" b="0" dirty="0">
                <a:solidFill>
                  <a:schemeClr val="tx1"/>
                </a:solidFill>
              </a:rPr>
              <a:t>(som: Åpne arrangementer</a:t>
            </a:r>
            <a:r>
              <a:rPr lang="nb-NO" sz="1200" b="0" baseline="0" dirty="0">
                <a:solidFill>
                  <a:schemeClr val="tx1"/>
                </a:solidFill>
              </a:rPr>
              <a:t> der også</a:t>
            </a:r>
            <a:r>
              <a:rPr lang="nb-NO" sz="1200" b="0" dirty="0">
                <a:solidFill>
                  <a:schemeClr val="tx1"/>
                </a:solidFill>
              </a:rPr>
              <a:t> kommuneledelse deltar, etablering av et frivilligforum/frivillighetsråd, høringer)</a:t>
            </a:r>
            <a:r>
              <a:rPr lang="nb-NO" sz="1200" b="1" baseline="0" dirty="0">
                <a:solidFill>
                  <a:schemeClr val="tx1"/>
                </a:solidFill>
              </a:rPr>
              <a:t> </a:t>
            </a:r>
            <a:r>
              <a:rPr lang="nb-NO" sz="1200" b="0" baseline="0" dirty="0">
                <a:solidFill>
                  <a:schemeClr val="tx1"/>
                </a:solidFill>
              </a:rPr>
              <a:t>Dette er også en viktig nøkkel til økt samhandling mellom kommune og frivillighet!</a:t>
            </a:r>
            <a:endParaRPr lang="nb-NO" sz="1200" b="1" dirty="0">
              <a:solidFill>
                <a:schemeClr val="tx1"/>
              </a:solidFill>
            </a:endParaRPr>
          </a:p>
          <a:p>
            <a:pPr marL="457200" lvl="0" indent="-457200">
              <a:buFont typeface="Arial" charset="0"/>
              <a:buChar char="•"/>
            </a:pPr>
            <a:r>
              <a:rPr lang="nb-NO" sz="1200" b="1" dirty="0">
                <a:solidFill>
                  <a:schemeClr val="tx1"/>
                </a:solidFill>
              </a:rPr>
              <a:t>En god frivillighetspolitikk legger til rette for f</a:t>
            </a:r>
            <a:r>
              <a:rPr lang="nb-NO" sz="1200" b="1" baseline="0" dirty="0">
                <a:solidFill>
                  <a:schemeClr val="tx1"/>
                </a:solidFill>
              </a:rPr>
              <a:t>orutsigbarhet </a:t>
            </a:r>
            <a:r>
              <a:rPr lang="nb-NO" sz="1200" baseline="0" dirty="0">
                <a:solidFill>
                  <a:schemeClr val="tx1"/>
                </a:solidFill>
              </a:rPr>
              <a:t>– (tilskuddsmidler, langsiktige leieavtaler - rammevilkår som er tilpasset </a:t>
            </a:r>
            <a:r>
              <a:rPr lang="nb-NO" sz="1200" baseline="0" dirty="0" err="1">
                <a:solidFill>
                  <a:schemeClr val="tx1"/>
                </a:solidFill>
              </a:rPr>
              <a:t>organissasjonenes</a:t>
            </a:r>
            <a:r>
              <a:rPr lang="nb-NO" sz="1200" baseline="0" dirty="0">
                <a:solidFill>
                  <a:schemeClr val="tx1"/>
                </a:solidFill>
              </a:rPr>
              <a:t> behov og nivå, enkle måter å støtte på, som tilgang til bruk av lokaler gratis eller rimelig, forenkling av søknads- og rapporteringsordninger</a:t>
            </a:r>
            <a:endParaRPr lang="nb-NO" sz="1200" dirty="0">
              <a:solidFill>
                <a:schemeClr val="tx1"/>
              </a:solidFill>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nb-NO" sz="1200" b="1" dirty="0">
                <a:solidFill>
                  <a:schemeClr val="tx1"/>
                </a:solidFill>
              </a:rPr>
              <a:t>En frivillighetspolitikk har konkrete virkemidler for samhandling </a:t>
            </a:r>
            <a:r>
              <a:rPr lang="nb-NO" sz="1200" dirty="0">
                <a:solidFill>
                  <a:schemeClr val="tx1"/>
                </a:solidFill>
              </a:rPr>
              <a:t>(</a:t>
            </a:r>
            <a:r>
              <a:rPr lang="nb-NO" sz="1200" baseline="0" dirty="0">
                <a:solidFill>
                  <a:schemeClr val="tx1"/>
                </a:solidFill>
              </a:rPr>
              <a:t>som: samarbeidsavtaler, En en-dør-inn funksjon der noen har ansvaret for veiledning av foreningene i saker som er viktige for dem, og som kan ta en tilretteleggerrolle</a:t>
            </a:r>
            <a:endParaRPr lang="nb-NO" sz="1200" dirty="0">
              <a:solidFill>
                <a:schemeClr val="tx1"/>
              </a:solidFill>
            </a:endParaRPr>
          </a:p>
          <a:p>
            <a:pPr marL="457200" lvl="0" indent="-457200">
              <a:buFont typeface="Arial" charset="0"/>
              <a:buChar char="•"/>
            </a:pPr>
            <a:r>
              <a:rPr lang="nb-NO" sz="1200" b="1" dirty="0">
                <a:solidFill>
                  <a:schemeClr val="tx1"/>
                </a:solidFill>
              </a:rPr>
              <a:t>Den må vedtas politisk og angå alle virksomhetsområder – for eksempel som noen kommuner har valgt å gjøre - ta inn frivillighet i alle virksomhetsplaner, for eksempel med krav om å rapportere på samarbeid med frivilligheten. </a:t>
            </a:r>
            <a:endParaRPr lang="en-NO"/>
          </a:p>
          <a:p>
            <a:endParaRPr lang="nb-NO" dirty="0"/>
          </a:p>
          <a:p>
            <a:endParaRPr lang="en-NO"/>
          </a:p>
        </p:txBody>
      </p:sp>
      <p:sp>
        <p:nvSpPr>
          <p:cNvPr id="4" name="Slide Number Placeholder 3"/>
          <p:cNvSpPr>
            <a:spLocks noGrp="1"/>
          </p:cNvSpPr>
          <p:nvPr>
            <p:ph type="sldNum" sz="quarter" idx="5"/>
          </p:nvPr>
        </p:nvSpPr>
        <p:spPr/>
        <p:txBody>
          <a:bodyPr/>
          <a:lstStyle/>
          <a:p>
            <a:fld id="{B55673DD-BB7F-F745-BF77-1F5E634E677B}" type="slidenum">
              <a:rPr lang="nb-NO" smtClean="0"/>
              <a:t>22</a:t>
            </a:fld>
            <a:endParaRPr lang="nb-NO"/>
          </a:p>
        </p:txBody>
      </p:sp>
    </p:spTree>
    <p:extLst>
      <p:ext uri="{BB962C8B-B14F-4D97-AF65-F5344CB8AC3E}">
        <p14:creationId xmlns:p14="http://schemas.microsoft.com/office/powerpoint/2010/main" val="3745178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B55673DD-BB7F-F745-BF77-1F5E634E677B}" type="slidenum">
              <a:rPr lang="nb-NO" smtClean="0"/>
              <a:t>23</a:t>
            </a:fld>
            <a:endParaRPr lang="nb-NO"/>
          </a:p>
        </p:txBody>
      </p:sp>
    </p:spTree>
    <p:extLst>
      <p:ext uri="{BB962C8B-B14F-4D97-AF65-F5344CB8AC3E}">
        <p14:creationId xmlns:p14="http://schemas.microsoft.com/office/powerpoint/2010/main" val="504558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B55673DD-BB7F-F745-BF77-1F5E634E677B}" type="slidenum">
              <a:rPr lang="nb-NO" smtClean="0"/>
              <a:t>24</a:t>
            </a:fld>
            <a:endParaRPr lang="nb-NO"/>
          </a:p>
        </p:txBody>
      </p:sp>
    </p:spTree>
    <p:extLst>
      <p:ext uri="{BB962C8B-B14F-4D97-AF65-F5344CB8AC3E}">
        <p14:creationId xmlns:p14="http://schemas.microsoft.com/office/powerpoint/2010/main" val="1242080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Se mer om kommunal frivillighetspolitikk på – </a:t>
            </a:r>
            <a:r>
              <a:rPr lang="nb-NO" sz="1200" b="1" kern="1200" dirty="0" err="1">
                <a:solidFill>
                  <a:srgbClr val="0432FF"/>
                </a:solidFill>
                <a:effectLst/>
                <a:latin typeface="+mn-lt"/>
                <a:ea typeface="+mn-ea"/>
                <a:cs typeface="+mn-cs"/>
              </a:rPr>
              <a:t>www.samhandlingskoden.no</a:t>
            </a:r>
            <a:endParaRPr lang="nb-NO" sz="1200" b="1" kern="1200" dirty="0">
              <a:solidFill>
                <a:srgbClr val="0432FF"/>
              </a:solidFill>
              <a:effectLst/>
              <a:latin typeface="+mn-lt"/>
              <a:ea typeface="+mn-ea"/>
              <a:cs typeface="+mn-cs"/>
            </a:endParaRPr>
          </a:p>
          <a:p>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Ta gjerne kontakt med dersom du har spørsmål om innholdet i dette foredraget.</a:t>
            </a:r>
          </a:p>
          <a:p>
            <a:endParaRPr lang="nb-NO" b="1" dirty="0"/>
          </a:p>
          <a:p>
            <a:r>
              <a:rPr lang="nb-NO" b="1" dirty="0"/>
              <a:t>Nå vil jeg bare ønske dere lykke til med </a:t>
            </a:r>
            <a:r>
              <a:rPr lang="nb-NO" b="1" dirty="0" err="1"/>
              <a:t>innspillsprosessen</a:t>
            </a:r>
            <a:r>
              <a:rPr lang="nb-NO" b="1" dirty="0"/>
              <a:t> i kafedialogen, og gleder meg til vi får innspillene dere kommer med i kveld, som vi skal sammenfatte til en rapport som vi leverer til kommunen.</a:t>
            </a:r>
          </a:p>
          <a:p>
            <a:endParaRPr lang="nb-NO" b="1" dirty="0"/>
          </a:p>
          <a:p>
            <a:r>
              <a:rPr lang="nb-NO" b="1" dirty="0"/>
              <a:t>Takk for meg! </a:t>
            </a:r>
            <a:br>
              <a:rPr lang="nb-NO" b="1" dirty="0"/>
            </a:br>
            <a:endParaRPr lang="nb-NO"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55673DD-BB7F-F745-BF77-1F5E634E677B}" type="slidenum">
              <a:rPr lang="nb-NO" smtClean="0"/>
              <a:t>25</a:t>
            </a:fld>
            <a:endParaRPr lang="nb-NO"/>
          </a:p>
        </p:txBody>
      </p:sp>
    </p:spTree>
    <p:extLst>
      <p:ext uri="{BB962C8B-B14F-4D97-AF65-F5344CB8AC3E}">
        <p14:creationId xmlns:p14="http://schemas.microsoft.com/office/powerpoint/2010/main" val="253406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b="1" i="0"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Frivillighet</a:t>
            </a:r>
            <a:r>
              <a:rPr lang="nb-NO" baseline="0" dirty="0"/>
              <a:t> Norge</a:t>
            </a:r>
            <a:r>
              <a:rPr lang="nb-NO" dirty="0"/>
              <a:t> er samarbeidsforumet for frivillige organisasjoner i Norge</a:t>
            </a:r>
            <a:r>
              <a:rPr lang="nb-NO" baseline="0" dirty="0"/>
              <a:t> – etablert i 2005 - og har per i dag over 350 </a:t>
            </a:r>
            <a:r>
              <a:rPr lang="nb-NO" dirty="0"/>
              <a:t>medlemsorganisasjoner, både nasjonale og lokale, </a:t>
            </a:r>
            <a:r>
              <a:rPr lang="nb-NO" baseline="0" dirty="0"/>
              <a:t>fra alle sektorer (barn og unge, beredskap, minoritet, kultur, idrett, helse og omsorg osv.). Våre medlemmer representerer til sammen ca. 50 000 lag og foreninger over hele landet. </a:t>
            </a:r>
          </a:p>
          <a:p>
            <a:pPr marL="0" marR="0" indent="0" algn="l" defTabSz="914400" rtl="0" eaLnBrk="1" fontAlgn="auto" latinLnBrk="0" hangingPunct="1">
              <a:lnSpc>
                <a:spcPct val="100000"/>
              </a:lnSpc>
              <a:spcBef>
                <a:spcPts val="0"/>
              </a:spcBef>
              <a:spcAft>
                <a:spcPts val="0"/>
              </a:spcAft>
              <a:buClrTx/>
              <a:buSzTx/>
              <a:buFontTx/>
              <a:buNone/>
              <a:tabLst/>
              <a:defRPr/>
            </a:pPr>
            <a:br>
              <a:rPr lang="nb-NO" baseline="0" dirty="0"/>
            </a:br>
            <a:r>
              <a:rPr lang="nb-NO" dirty="0"/>
              <a:t>Frivillighet Norge har</a:t>
            </a:r>
            <a:r>
              <a:rPr lang="nb-NO" baseline="0" dirty="0"/>
              <a:t> et styre valgt av medlemsorganisasjonene og et sekreta</a:t>
            </a:r>
            <a:r>
              <a:rPr lang="nb-NO" dirty="0"/>
              <a:t>riat i Oslo, med 16 ansatte.</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Vi jobber med å legge til rette for frivillighet i våre medlemsorganisasjoner.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Det gjør vi gjennom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dirty="0"/>
              <a:t>å være et samarbeidsforum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dirty="0"/>
              <a:t>Praktisk tilrettelegging, som rekrutteringsportalen </a:t>
            </a:r>
            <a:r>
              <a:rPr lang="nb-NO" dirty="0" err="1"/>
              <a:t>frivillig.no</a:t>
            </a:r>
            <a:r>
              <a:rPr lang="nb-NO" dirty="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dirty="0"/>
              <a:t>I tillegg, og det er derfor jeg er her i dag, jobber vi med å få politikere og myndigheter til å lage gode rammevilkår for frivillighet. Det gjør vi både ved å være </a:t>
            </a:r>
            <a:r>
              <a:rPr lang="nb-NO" dirty="0" err="1"/>
              <a:t>innspillspartner</a:t>
            </a:r>
            <a:r>
              <a:rPr lang="nb-NO" dirty="0"/>
              <a:t> og vaktbikkje til regjeringen i statlig </a:t>
            </a:r>
            <a:r>
              <a:rPr lang="nb-NO" dirty="0" err="1"/>
              <a:t>frivillghetspoltikk</a:t>
            </a:r>
            <a:r>
              <a:rPr lang="nb-NO" dirty="0"/>
              <a:t> og ved å jobbe lokalt overfor kommuner.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Slide Number Placeholder 3"/>
          <p:cNvSpPr>
            <a:spLocks noGrp="1"/>
          </p:cNvSpPr>
          <p:nvPr>
            <p:ph type="sldNum" sz="quarter" idx="5"/>
          </p:nvPr>
        </p:nvSpPr>
        <p:spPr/>
        <p:txBody>
          <a:bodyPr/>
          <a:lstStyle/>
          <a:p>
            <a:fld id="{B55673DD-BB7F-F745-BF77-1F5E634E677B}" type="slidenum">
              <a:rPr lang="nb-NO" smtClean="0"/>
              <a:t>3</a:t>
            </a:fld>
            <a:endParaRPr lang="nb-NO"/>
          </a:p>
        </p:txBody>
      </p:sp>
    </p:spTree>
    <p:extLst>
      <p:ext uri="{BB962C8B-B14F-4D97-AF65-F5344CB8AC3E}">
        <p14:creationId xmlns:p14="http://schemas.microsoft.com/office/powerpoint/2010/main" val="328415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I tillegg til offentlig og privat sektor, er Frivillig sektor en tredje samfunnssektor.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Frivilligheten skaper verdier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For det første – </a:t>
            </a:r>
            <a:r>
              <a:rPr lang="nb-NO" sz="1200" kern="1200" dirty="0">
                <a:solidFill>
                  <a:schemeClr val="tx1"/>
                </a:solidFill>
                <a:effectLst/>
                <a:latin typeface="+mn-lt"/>
                <a:ea typeface="+mn-ea"/>
                <a:cs typeface="+mn-cs"/>
              </a:rPr>
              <a:t>Omfanget  av frivillig sektor i Norge er imponerende!</a:t>
            </a:r>
          </a:p>
          <a:p>
            <a:pPr marL="0" marR="0" indent="0" algn="l" defTabSz="914400" rtl="0" eaLnBrk="1" fontAlgn="auto" latinLnBrk="0" hangingPunct="1">
              <a:lnSpc>
                <a:spcPct val="100000"/>
              </a:lnSpc>
              <a:spcBef>
                <a:spcPts val="0"/>
              </a:spcBef>
              <a:spcAft>
                <a:spcPts val="0"/>
              </a:spcAft>
              <a:buClrTx/>
              <a:buSzTx/>
              <a:buFontTx/>
              <a:buNone/>
              <a:tabLst/>
              <a:defRPr/>
            </a:pPr>
            <a:br>
              <a:rPr lang="nb-NO" sz="1200" dirty="0"/>
            </a:br>
            <a:r>
              <a:rPr lang="nb-NO" sz="1200" kern="1200" dirty="0">
                <a:solidFill>
                  <a:schemeClr val="tx1"/>
                </a:solidFill>
                <a:effectLst/>
                <a:latin typeface="+mn-lt"/>
                <a:ea typeface="+mn-ea"/>
                <a:cs typeface="+mn-cs"/>
              </a:rPr>
              <a:t>Den frivillige ulønnede innsatsen i Norge representerer 142 000 årsverk.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Verdiskapingen i den frivillige innsatsen er estimert til 139 milliarder kr. Det tilsvarer 4.7 % av Bruttonasjonalproduktet for fastlands-Norge</a:t>
            </a:r>
          </a:p>
          <a:p>
            <a:r>
              <a:rPr lang="nb-NO" sz="1200" kern="1200" dirty="0">
                <a:solidFill>
                  <a:schemeClr val="tx1"/>
                </a:solidFill>
                <a:effectLst/>
                <a:latin typeface="+mn-lt"/>
                <a:ea typeface="+mn-ea"/>
                <a:cs typeface="+mn-cs"/>
              </a:rPr>
              <a:t>67 % av befolkningen deltar aktivt i en organisasjon.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r>
              <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Tall fra Institutt for samfunnsforskning fra 2019 viser at antall lokale og nasjonale organisasjoner i perioden 2011-2018 øker. Justert for befolkningsveksten har det gjennomsnittlige tallet på medlemskap ligget stabilt på rundt 1,9 per innbygger i denne perioden.</a:t>
            </a:r>
            <a:br>
              <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nb-NO" sz="1200" dirty="0">
                <a:effectLst/>
                <a:latin typeface="Calibri" panose="020F0502020204030204" pitchFamily="34" charset="0"/>
                <a:ea typeface="Calibri" panose="020F0502020204030204" pitchFamily="34" charset="0"/>
                <a:cs typeface="Times New Roman" panose="02020603050405020304" pitchFamily="18" charset="0"/>
              </a:rPr>
              <a:t>-Vi snakker om 9.2 mill. medlemskap!</a:t>
            </a:r>
            <a:br>
              <a:rPr lang="nb-NO" sz="1200" dirty="0">
                <a:effectLst/>
                <a:latin typeface="Calibri" panose="020F0502020204030204" pitchFamily="34" charset="0"/>
                <a:ea typeface="Calibri" panose="020F0502020204030204" pitchFamily="34" charset="0"/>
                <a:cs typeface="Times New Roman" panose="02020603050405020304" pitchFamily="18" charset="0"/>
              </a:rPr>
            </a:br>
            <a:r>
              <a:rPr lang="nb-NO" sz="1200" dirty="0">
                <a:effectLst/>
                <a:latin typeface="Calibri" panose="020F0502020204030204" pitchFamily="34" charset="0"/>
                <a:ea typeface="Calibri" panose="020F0502020204030204" pitchFamily="34" charset="0"/>
                <a:cs typeface="Times New Roman" panose="02020603050405020304" pitchFamily="18" charset="0"/>
              </a:rPr>
              <a:t>-Vi snakker om nær 100 000 lag og foreninger.</a:t>
            </a:r>
          </a:p>
          <a:p>
            <a:r>
              <a:rPr lang="nb-NO" sz="1200" dirty="0">
                <a:effectLst/>
                <a:latin typeface="Times New Roman" panose="02020603050405020304" pitchFamily="18" charset="0"/>
                <a:ea typeface="Times New Roman" panose="02020603050405020304" pitchFamily="18" charset="0"/>
              </a:rPr>
              <a:t>Vi snakker her om en bølge av frivillig aktivitet og engasjement spredd rundt i alle kommuner i hele Norge!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Nasjonal</a:t>
            </a:r>
            <a:r>
              <a:rPr lang="nb-NO" sz="1200" kern="1200" baseline="0" dirty="0">
                <a:solidFill>
                  <a:schemeClr val="tx1"/>
                </a:solidFill>
                <a:effectLst/>
                <a:latin typeface="+mn-lt"/>
                <a:ea typeface="+mn-ea"/>
                <a:cs typeface="+mn-cs"/>
              </a:rPr>
              <a:t> og internasjonalt er d</a:t>
            </a:r>
            <a:r>
              <a:rPr lang="nb-NO" sz="1200" kern="1200" dirty="0">
                <a:solidFill>
                  <a:schemeClr val="tx1"/>
                </a:solidFill>
                <a:effectLst/>
                <a:latin typeface="+mn-lt"/>
                <a:ea typeface="+mn-ea"/>
                <a:cs typeface="+mn-cs"/>
              </a:rPr>
              <a:t>ette er VELDIG høye tall. </a:t>
            </a:r>
            <a:r>
              <a:rPr lang="nb-NO" sz="1200" kern="1200" baseline="0" dirty="0">
                <a:solidFill>
                  <a:schemeClr val="tx1"/>
                </a:solidFill>
                <a:effectLst/>
                <a:latin typeface="+mn-lt"/>
                <a:ea typeface="+mn-ea"/>
                <a:cs typeface="+mn-cs"/>
              </a:rPr>
              <a:t>Dette er dere en del av og noe vi samlet skal være stolte av!!</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B55673DD-BB7F-F745-BF77-1F5E634E677B}" type="slidenum">
              <a:rPr lang="nb-NO" smtClean="0"/>
              <a:t>4</a:t>
            </a:fld>
            <a:endParaRPr lang="nb-NO"/>
          </a:p>
        </p:txBody>
      </p:sp>
    </p:spTree>
    <p:extLst>
      <p:ext uri="{BB962C8B-B14F-4D97-AF65-F5344CB8AC3E}">
        <p14:creationId xmlns:p14="http://schemas.microsoft.com/office/powerpoint/2010/main" val="408028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312 </a:t>
            </a:r>
            <a:r>
              <a:rPr lang="en-NO"/>
              <a:t>inviterte, </a:t>
            </a:r>
            <a:r>
              <a:rPr lang="nb-NO" dirty="0"/>
              <a:t>120</a:t>
            </a:r>
            <a:r>
              <a:rPr lang="en-NO"/>
              <a:t> respondenter</a:t>
            </a:r>
            <a:endParaRPr lang="nb-NO" dirty="0"/>
          </a:p>
          <a:p>
            <a:endParaRPr lang="nb-NO" dirty="0"/>
          </a:p>
          <a:p>
            <a:r>
              <a:rPr lang="nb-NO" dirty="0"/>
              <a:t>Som  dere ser, er det et bredt spekter av organisasjoner i Bjørnafjorden, men halvparten av de som har svart er kultur- og idrettsorganisasjoner. </a:t>
            </a:r>
          </a:p>
          <a:p>
            <a:r>
              <a:rPr lang="nb-NO" dirty="0"/>
              <a:t>Kultur: Musikk, dans, historie, husflid</a:t>
            </a:r>
          </a:p>
          <a:p>
            <a:r>
              <a:rPr lang="nb-NO" dirty="0"/>
              <a:t>Idrett: </a:t>
            </a:r>
            <a:r>
              <a:rPr lang="nb-NO" dirty="0" err="1"/>
              <a:t>Idretttslag</a:t>
            </a:r>
            <a:r>
              <a:rPr lang="nb-NO" dirty="0"/>
              <a:t> og aktivitetsklubb for </a:t>
            </a:r>
            <a:r>
              <a:rPr lang="nb-NO" dirty="0" err="1"/>
              <a:t>bl</a:t>
            </a:r>
            <a:r>
              <a:rPr lang="nb-NO" dirty="0"/>
              <a:t> a svømming, skyting, seiling, orientering, karate</a:t>
            </a:r>
          </a:p>
          <a:p>
            <a:r>
              <a:rPr lang="nb-NO" dirty="0"/>
              <a:t>Rekreasjon: Jakt- og fiskelag, turlag, båtlag</a:t>
            </a:r>
          </a:p>
          <a:p>
            <a:r>
              <a:rPr lang="nb-NO" dirty="0"/>
              <a:t>Lokalmiljø: velforeninger og grendelag</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Arial" panose="020B0604020202020204" pitchFamily="34" charset="0"/>
                <a:ea typeface="Calibri" panose="020F0502020204030204" pitchFamily="34" charset="0"/>
                <a:cs typeface="Times New Roman" panose="02020603050405020304" pitchFamily="18" charset="0"/>
              </a:rPr>
              <a:t>61 % av foreningene oppgir å ha overordnet tilknytning til en regional eller nasjonal organisasjon (69 foreninger). Det er 39 % som ikke har det, noe som utgjør 45 organisasjoner.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Arial" panose="020B0604020202020204" pitchFamily="34" charset="0"/>
                <a:ea typeface="Calibri" panose="020F0502020204030204" pitchFamily="34" charset="0"/>
                <a:cs typeface="Times New Roman" panose="02020603050405020304" pitchFamily="18" charset="0"/>
              </a:rPr>
              <a:t>Blant kategoriene som opplyser om høyest andel overordnet tilknytning finner vi følgende: internasjonale organisasjoner (100 %), idrettsorganisasjoner (86 %), helse og sosiale tjenester (83 %), tros- eller livssynsorganisasjoner (83 %), politikk- eller interesseorganisasjoner (67 %) og kulturorganisasjoner (50 %). Blant rekreasjon eller sosiale foreninger er 47 % tilknyttet en overordnet regional eller nasjonal organisasjon. I foreningene innenfor lokalmiljø og bosted har kun 8 % en overordnet tilknytning.  </a:t>
            </a:r>
          </a:p>
          <a:p>
            <a:endParaRPr lang="nb-NO" dirty="0"/>
          </a:p>
          <a:p>
            <a:r>
              <a:rPr lang="nb-NO" dirty="0"/>
              <a:t>68 % av de som har svart er ledere. </a:t>
            </a:r>
          </a:p>
          <a:p>
            <a:endParaRPr lang="nb-NO" dirty="0"/>
          </a:p>
        </p:txBody>
      </p:sp>
      <p:sp>
        <p:nvSpPr>
          <p:cNvPr id="4" name="Plassholder for lysbildenummer 3"/>
          <p:cNvSpPr>
            <a:spLocks noGrp="1"/>
          </p:cNvSpPr>
          <p:nvPr>
            <p:ph type="sldNum" sz="quarter" idx="5"/>
          </p:nvPr>
        </p:nvSpPr>
        <p:spPr/>
        <p:txBody>
          <a:bodyPr/>
          <a:lstStyle/>
          <a:p>
            <a:fld id="{B55673DD-BB7F-F745-BF77-1F5E634E677B}" type="slidenum">
              <a:rPr lang="nb-NO" smtClean="0"/>
              <a:t>5</a:t>
            </a:fld>
            <a:endParaRPr lang="nb-NO"/>
          </a:p>
        </p:txBody>
      </p:sp>
    </p:spTree>
    <p:extLst>
      <p:ext uri="{BB962C8B-B14F-4D97-AF65-F5344CB8AC3E}">
        <p14:creationId xmlns:p14="http://schemas.microsoft.com/office/powerpoint/2010/main" val="192828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1000"/>
              </a:spcAft>
            </a:pPr>
            <a:r>
              <a:rPr lang="nb-NO" sz="1000" kern="1200" dirty="0">
                <a:solidFill>
                  <a:schemeClr val="tx1"/>
                </a:solidFill>
                <a:effectLst/>
                <a:latin typeface="+mn-lt"/>
                <a:ea typeface="+mn-ea"/>
                <a:cs typeface="+mn-cs"/>
              </a:rPr>
              <a:t>De fleste organisasjonene (97 %) oppgir at de har medlemmer, men det er stor variasjon når det kommer til antall medlemmer. Medlemstallet varierer fra 3 til 1400 blant de organisasjonene som har oppgitt medlemstall. </a:t>
            </a:r>
          </a:p>
          <a:p>
            <a:pPr>
              <a:lnSpc>
                <a:spcPct val="115000"/>
              </a:lnSpc>
              <a:spcAft>
                <a:spcPts val="1000"/>
              </a:spcAft>
            </a:pPr>
            <a:endParaRPr lang="nb-NO" sz="1000" kern="1200" dirty="0">
              <a:solidFill>
                <a:schemeClr val="tx1"/>
              </a:solidFill>
              <a:effectLst/>
              <a:latin typeface="+mn-lt"/>
              <a:ea typeface="+mn-ea"/>
              <a:cs typeface="+mn-cs"/>
            </a:endParaRPr>
          </a:p>
          <a:p>
            <a:pPr>
              <a:lnSpc>
                <a:spcPct val="115000"/>
              </a:lnSpc>
              <a:spcAft>
                <a:spcPts val="1000"/>
              </a:spcAft>
            </a:pPr>
            <a:r>
              <a:rPr lang="nb-NO" sz="1200" dirty="0">
                <a:effectLst/>
                <a:latin typeface="Arial" panose="020B0604020202020204" pitchFamily="34" charset="0"/>
                <a:ea typeface="Calibri" panose="020F0502020204030204" pitchFamily="34" charset="0"/>
                <a:cs typeface="Times New Roman" panose="02020603050405020304" pitchFamily="18" charset="0"/>
              </a:rPr>
              <a:t>Gjennomsnittlig medlemstall ligger på 146 medlemmer, mens medianen viser 58 medlemmer. En såpass stor forskjell mellom gjennomsnitt og median indikerer at det er flest små og mellomstore foreninger – med en liten andel større foreninger som drar opp gjennomsnittet. Det er kun 7 organisasjoner av de som har svart som har over 500 medlemmer. </a:t>
            </a:r>
          </a:p>
          <a:p>
            <a:pPr>
              <a:lnSpc>
                <a:spcPct val="115000"/>
              </a:lnSpc>
              <a:spcAft>
                <a:spcPts val="1000"/>
              </a:spcAft>
            </a:pPr>
            <a:endParaRPr lang="nb-NO"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b-NO" sz="1200" dirty="0">
                <a:effectLst/>
                <a:latin typeface="Arial" panose="020B0604020202020204" pitchFamily="34" charset="0"/>
                <a:ea typeface="Calibri" panose="020F0502020204030204" pitchFamily="34" charset="0"/>
                <a:cs typeface="Times New Roman" panose="02020603050405020304" pitchFamily="18" charset="0"/>
              </a:rPr>
              <a:t>De klart største organisasjonene med tanke på medlemstall er rekreasjon eller sosiale foreninger og idrettsorganisasjoner. I tillegg utgjør kategoriene politikk- eller interesseorganisasjon og lokalmiljø og bosted noen av de største foreningene målt i medlemstall. </a:t>
            </a:r>
          </a:p>
          <a:p>
            <a:endParaRPr lang="nb-NO" dirty="0"/>
          </a:p>
        </p:txBody>
      </p:sp>
      <p:sp>
        <p:nvSpPr>
          <p:cNvPr id="4" name="Plassholder for lysbildenummer 3"/>
          <p:cNvSpPr>
            <a:spLocks noGrp="1"/>
          </p:cNvSpPr>
          <p:nvPr>
            <p:ph type="sldNum" sz="quarter" idx="5"/>
          </p:nvPr>
        </p:nvSpPr>
        <p:spPr/>
        <p:txBody>
          <a:bodyPr/>
          <a:lstStyle/>
          <a:p>
            <a:fld id="{B55673DD-BB7F-F745-BF77-1F5E634E677B}" type="slidenum">
              <a:rPr lang="nb-NO" smtClean="0"/>
              <a:t>6</a:t>
            </a:fld>
            <a:endParaRPr lang="nb-NO"/>
          </a:p>
        </p:txBody>
      </p:sp>
    </p:spTree>
    <p:extLst>
      <p:ext uri="{BB962C8B-B14F-4D97-AF65-F5344CB8AC3E}">
        <p14:creationId xmlns:p14="http://schemas.microsoft.com/office/powerpoint/2010/main" val="322838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Og 80 % av organisasjonene tilbyr ikke-medlemmer å delta. </a:t>
            </a:r>
            <a:endParaRPr lang="nb-NO" dirty="0"/>
          </a:p>
        </p:txBody>
      </p:sp>
      <p:sp>
        <p:nvSpPr>
          <p:cNvPr id="4" name="Plassholder for lysbildenummer 3"/>
          <p:cNvSpPr>
            <a:spLocks noGrp="1"/>
          </p:cNvSpPr>
          <p:nvPr>
            <p:ph type="sldNum" sz="quarter" idx="5"/>
          </p:nvPr>
        </p:nvSpPr>
        <p:spPr/>
        <p:txBody>
          <a:bodyPr/>
          <a:lstStyle/>
          <a:p>
            <a:fld id="{B55673DD-BB7F-F745-BF77-1F5E634E677B}" type="slidenum">
              <a:rPr lang="nb-NO" smtClean="0"/>
              <a:t>7</a:t>
            </a:fld>
            <a:endParaRPr lang="nb-NO"/>
          </a:p>
        </p:txBody>
      </p:sp>
    </p:spTree>
    <p:extLst>
      <p:ext uri="{BB962C8B-B14F-4D97-AF65-F5344CB8AC3E}">
        <p14:creationId xmlns:p14="http://schemas.microsoft.com/office/powerpoint/2010/main" val="2821777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a:p>
            <a:r>
              <a:rPr lang="nb-NO" dirty="0"/>
              <a:t>Det er vanskelig å rekruttere tillitsvalgte – </a:t>
            </a:r>
            <a:r>
              <a:rPr lang="nb-NO" dirty="0" err="1"/>
              <a:t>forsåvidt</a:t>
            </a:r>
            <a:r>
              <a:rPr lang="nb-NO" dirty="0"/>
              <a:t> en trend, og ikke ulikt andre kommuner. Respondentene begrunner det med at folk har lite tid, ikke ønsker å forplikte seg, at noen grupper er vanskelige å nå, f eks unge. </a:t>
            </a:r>
          </a:p>
        </p:txBody>
      </p:sp>
      <p:sp>
        <p:nvSpPr>
          <p:cNvPr id="4" name="Plassholder for lysbildenummer 3"/>
          <p:cNvSpPr>
            <a:spLocks noGrp="1"/>
          </p:cNvSpPr>
          <p:nvPr>
            <p:ph type="sldNum" sz="quarter" idx="5"/>
          </p:nvPr>
        </p:nvSpPr>
        <p:spPr/>
        <p:txBody>
          <a:bodyPr/>
          <a:lstStyle/>
          <a:p>
            <a:fld id="{B55673DD-BB7F-F745-BF77-1F5E634E677B}" type="slidenum">
              <a:rPr lang="nb-NO" smtClean="0"/>
              <a:t>8</a:t>
            </a:fld>
            <a:endParaRPr lang="nb-NO"/>
          </a:p>
        </p:txBody>
      </p:sp>
    </p:spTree>
    <p:extLst>
      <p:ext uri="{BB962C8B-B14F-4D97-AF65-F5344CB8AC3E}">
        <p14:creationId xmlns:p14="http://schemas.microsoft.com/office/powerpoint/2010/main" val="20178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Aft>
                <a:spcPts val="1000"/>
              </a:spcAft>
            </a:pPr>
            <a:r>
              <a:rPr lang="nb-NO" sz="1200" kern="1200" dirty="0">
                <a:solidFill>
                  <a:schemeClr val="tx1"/>
                </a:solidFill>
                <a:effectLst/>
                <a:latin typeface="+mn-lt"/>
                <a:ea typeface="+mn-ea"/>
                <a:cs typeface="+mn-cs"/>
              </a:rPr>
              <a:t>Dette er veldig fint å se – det har jo vært korona i løpet av de siste fem årene, og vi vet fra nasjonale tall at rekruttering var vanskelig. Så at Bjørnafjorden er noe lavere enn nasjonale tall er ganske positivt, og tyder på at de følger de nasjonale trendene om at ting er på vei opp igjen. De øvrige kommunene er samlet inn både før og etter korona, så dette ser ut som gode tall</a:t>
            </a:r>
          </a:p>
          <a:p>
            <a:pPr>
              <a:lnSpc>
                <a:spcPct val="115000"/>
              </a:lnSpc>
              <a:spcAft>
                <a:spcPts val="1000"/>
              </a:spcAft>
            </a:pP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B55673DD-BB7F-F745-BF77-1F5E634E677B}" type="slidenum">
              <a:rPr lang="nb-NO" smtClean="0"/>
              <a:t>9</a:t>
            </a:fld>
            <a:endParaRPr lang="nb-NO"/>
          </a:p>
        </p:txBody>
      </p:sp>
    </p:spTree>
    <p:extLst>
      <p:ext uri="{BB962C8B-B14F-4D97-AF65-F5344CB8AC3E}">
        <p14:creationId xmlns:p14="http://schemas.microsoft.com/office/powerpoint/2010/main" val="144421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frivillighetnorge.no/bli-medlem"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p:bg>
      <p:bgRef idx="1001">
        <a:schemeClr val="bg1"/>
      </p:bgRef>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F0EB3859-BB12-9E4D-926A-F487AA7D2C67}"/>
              </a:ext>
            </a:extLst>
          </p:cNvPr>
          <p:cNvSpPr>
            <a:spLocks noGrp="1"/>
          </p:cNvSpPr>
          <p:nvPr>
            <p:ph type="pic" sz="quarter" idx="12" hasCustomPrompt="1"/>
          </p:nvPr>
        </p:nvSpPr>
        <p:spPr>
          <a:xfrm>
            <a:off x="342000" y="309600"/>
            <a:ext cx="11545200" cy="5569200"/>
          </a:xfrm>
          <a:solidFill>
            <a:schemeClr val="bg1"/>
          </a:solidFill>
        </p:spPr>
        <p:txBody>
          <a:bodyPr lIns="0" rIns="90000" anchor="ctr">
            <a:normAutofit/>
          </a:bodyPr>
          <a:lstStyle>
            <a:lvl1pPr marL="0" indent="0" algn="ctr">
              <a:buNone/>
              <a:defRPr sz="1400"/>
            </a:lvl1pPr>
          </a:lstStyle>
          <a:p>
            <a:r>
              <a:rPr lang="nb-NO" dirty="0"/>
              <a:t>Sett inn bakgrunnsbilde her</a:t>
            </a:r>
          </a:p>
        </p:txBody>
      </p:sp>
      <p:sp>
        <p:nvSpPr>
          <p:cNvPr id="2" name="Tittel 1">
            <a:extLst>
              <a:ext uri="{FF2B5EF4-FFF2-40B4-BE49-F238E27FC236}">
                <a16:creationId xmlns:a16="http://schemas.microsoft.com/office/drawing/2014/main" id="{E7E03A24-87EC-3240-BD0F-6490F7770288}"/>
              </a:ext>
            </a:extLst>
          </p:cNvPr>
          <p:cNvSpPr>
            <a:spLocks noGrp="1"/>
          </p:cNvSpPr>
          <p:nvPr>
            <p:ph type="ctrTitle" hasCustomPrompt="1"/>
          </p:nvPr>
        </p:nvSpPr>
        <p:spPr>
          <a:xfrm>
            <a:off x="5081285" y="3902037"/>
            <a:ext cx="6551271" cy="1773760"/>
          </a:xfrm>
          <a:prstGeom prst="rect">
            <a:avLst/>
          </a:prstGeom>
          <a:solidFill>
            <a:schemeClr val="tx2"/>
          </a:solidFill>
        </p:spPr>
        <p:txBody>
          <a:bodyPr lIns="216000" tIns="216000" rIns="216000" anchor="t" anchorCtr="0">
            <a:normAutofit/>
          </a:bodyPr>
          <a:lstStyle>
            <a:lvl1pPr algn="l" fontAlgn="base">
              <a:defRPr sz="3600">
                <a:solidFill>
                  <a:srgbClr val="FFFFFF"/>
                </a:solidFill>
              </a:defRPr>
            </a:lvl1pPr>
          </a:lstStyle>
          <a:p>
            <a:r>
              <a:rPr lang="nb-NO" dirty="0"/>
              <a:t>Klikk for å redigere tittelstil</a:t>
            </a:r>
            <a:br>
              <a:rPr lang="nb-NO" dirty="0"/>
            </a:br>
            <a:endParaRPr lang="nb-NO" dirty="0"/>
          </a:p>
        </p:txBody>
      </p:sp>
      <p:sp>
        <p:nvSpPr>
          <p:cNvPr id="3" name="Undertittel 2">
            <a:extLst>
              <a:ext uri="{FF2B5EF4-FFF2-40B4-BE49-F238E27FC236}">
                <a16:creationId xmlns:a16="http://schemas.microsoft.com/office/drawing/2014/main" id="{285058F5-6174-CC4D-AF3B-67BED9971DCD}"/>
              </a:ext>
            </a:extLst>
          </p:cNvPr>
          <p:cNvSpPr>
            <a:spLocks noGrp="1"/>
          </p:cNvSpPr>
          <p:nvPr>
            <p:ph type="subTitle" idx="1"/>
          </p:nvPr>
        </p:nvSpPr>
        <p:spPr>
          <a:xfrm>
            <a:off x="5081286" y="5176214"/>
            <a:ext cx="6551270" cy="499583"/>
          </a:xfrm>
          <a:prstGeom prst="rect">
            <a:avLst/>
          </a:prstGeom>
        </p:spPr>
        <p:txBody>
          <a:bodyPr lIns="251999" bIns="144000" anchor="b" anchorCtr="0">
            <a:normAutofit/>
          </a:bodyPr>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5" name="Plassholder for tekst 14">
            <a:extLst>
              <a:ext uri="{FF2B5EF4-FFF2-40B4-BE49-F238E27FC236}">
                <a16:creationId xmlns:a16="http://schemas.microsoft.com/office/drawing/2014/main" id="{BDD2FD67-ED2A-134E-BAF3-1C7442FE349A}"/>
              </a:ext>
            </a:extLst>
          </p:cNvPr>
          <p:cNvSpPr>
            <a:spLocks noGrp="1"/>
          </p:cNvSpPr>
          <p:nvPr>
            <p:ph type="body" sz="quarter" idx="10" hasCustomPrompt="1"/>
          </p:nvPr>
        </p:nvSpPr>
        <p:spPr>
          <a:xfrm>
            <a:off x="9717088" y="6165733"/>
            <a:ext cx="2167863" cy="285718"/>
          </a:xfrm>
        </p:spPr>
        <p:txBody>
          <a:bodyPr lIns="0" rIns="0">
            <a:normAutofit/>
          </a:bodyPr>
          <a:lstStyle>
            <a:lvl1pPr marL="0" indent="0" algn="r">
              <a:buNone/>
              <a:defRPr sz="1400"/>
            </a:lvl1pPr>
          </a:lstStyle>
          <a:p>
            <a:pPr lvl="0"/>
            <a:r>
              <a:rPr lang="nb-NO" dirty="0"/>
              <a:t>Navn </a:t>
            </a:r>
            <a:r>
              <a:rPr lang="nb-NO" dirty="0" err="1"/>
              <a:t>Navnesen</a:t>
            </a:r>
            <a:endParaRPr lang="nb-NO" dirty="0"/>
          </a:p>
        </p:txBody>
      </p:sp>
      <p:sp>
        <p:nvSpPr>
          <p:cNvPr id="17" name="Plassholder for tekst 14">
            <a:extLst>
              <a:ext uri="{FF2B5EF4-FFF2-40B4-BE49-F238E27FC236}">
                <a16:creationId xmlns:a16="http://schemas.microsoft.com/office/drawing/2014/main" id="{E68F6900-61F6-CB4F-90DA-48D517756CB2}"/>
              </a:ext>
            </a:extLst>
          </p:cNvPr>
          <p:cNvSpPr>
            <a:spLocks noGrp="1"/>
          </p:cNvSpPr>
          <p:nvPr>
            <p:ph type="body" sz="quarter" idx="11" hasCustomPrompt="1"/>
          </p:nvPr>
        </p:nvSpPr>
        <p:spPr>
          <a:xfrm>
            <a:off x="9717088" y="6394815"/>
            <a:ext cx="2167863" cy="285718"/>
          </a:xfrm>
        </p:spPr>
        <p:txBody>
          <a:bodyPr lIns="0" rIns="0">
            <a:normAutofit/>
          </a:bodyPr>
          <a:lstStyle>
            <a:lvl1pPr marL="0" indent="0" algn="r">
              <a:buNone/>
              <a:defRPr sz="1400"/>
            </a:lvl1pPr>
          </a:lstStyle>
          <a:p>
            <a:pPr lvl="0"/>
            <a:r>
              <a:rPr lang="nb-NO" dirty="0"/>
              <a:t>Dato</a:t>
            </a:r>
          </a:p>
        </p:txBody>
      </p:sp>
    </p:spTree>
    <p:extLst>
      <p:ext uri="{BB962C8B-B14F-4D97-AF65-F5344CB8AC3E}">
        <p14:creationId xmlns:p14="http://schemas.microsoft.com/office/powerpoint/2010/main" val="199660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heving av sitat/tem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32D3A5B-1747-0444-BE57-0C88AB81BB2A}"/>
              </a:ext>
            </a:extLst>
          </p:cNvPr>
          <p:cNvSpPr/>
          <p:nvPr userDrawn="1"/>
        </p:nvSpPr>
        <p:spPr>
          <a:xfrm>
            <a:off x="7248525" y="309600"/>
            <a:ext cx="4638675" cy="556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DF615423-86CA-9D4B-8F8E-DF6FEB7E27E6}"/>
              </a:ext>
            </a:extLst>
          </p:cNvPr>
          <p:cNvSpPr/>
          <p:nvPr userDrawn="1"/>
        </p:nvSpPr>
        <p:spPr>
          <a:xfrm rot="2700000">
            <a:off x="6885910" y="2731546"/>
            <a:ext cx="725229" cy="725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Plassholder for tekst 14">
            <a:extLst>
              <a:ext uri="{FF2B5EF4-FFF2-40B4-BE49-F238E27FC236}">
                <a16:creationId xmlns:a16="http://schemas.microsoft.com/office/drawing/2014/main" id="{73E2AAAA-14E9-F74B-BAE1-609C5DB80496}"/>
              </a:ext>
            </a:extLst>
          </p:cNvPr>
          <p:cNvSpPr>
            <a:spLocks noGrp="1"/>
          </p:cNvSpPr>
          <p:nvPr>
            <p:ph type="body" sz="quarter" idx="13"/>
          </p:nvPr>
        </p:nvSpPr>
        <p:spPr>
          <a:xfrm>
            <a:off x="7761339" y="1939997"/>
            <a:ext cx="3615611" cy="2308324"/>
          </a:xfrm>
        </p:spPr>
        <p:txBody>
          <a:bodyPr lIns="0" anchor="ctr">
            <a:spAutoFit/>
          </a:bodyPr>
          <a:lstStyle>
            <a:lvl1pPr marL="0" indent="0">
              <a:buNone/>
              <a:defRPr sz="40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8" name="Plassholder for lysbildenummer 2">
            <a:extLst>
              <a:ext uri="{FF2B5EF4-FFF2-40B4-BE49-F238E27FC236}">
                <a16:creationId xmlns:a16="http://schemas.microsoft.com/office/drawing/2014/main" id="{6711F22B-BF75-E54D-8ECF-2114ABE57068}"/>
              </a:ext>
            </a:extLst>
          </p:cNvPr>
          <p:cNvSpPr>
            <a:spLocks noGrp="1"/>
          </p:cNvSpPr>
          <p:nvPr>
            <p:ph type="sldNum" sz="quarter" idx="10"/>
          </p:nvPr>
        </p:nvSpPr>
        <p:spPr>
          <a:xfrm>
            <a:off x="8741226" y="6273800"/>
            <a:ext cx="3145974" cy="365125"/>
          </a:xfrm>
          <a:prstGeom prst="rect">
            <a:avLst/>
          </a:prstGeom>
        </p:spPr>
        <p:txBody>
          <a:bodyPr/>
          <a:lstStyle/>
          <a:p>
            <a:fld id="{95A8DE2A-19FE-AC44-BC45-E075CA97CA97}" type="slidenum">
              <a:rPr lang="nb-NO" smtClean="0"/>
              <a:pPr/>
              <a:t>‹#›</a:t>
            </a:fld>
            <a:endParaRPr lang="nb-NO" dirty="0"/>
          </a:p>
        </p:txBody>
      </p:sp>
      <p:sp>
        <p:nvSpPr>
          <p:cNvPr id="22" name="Plassholder for innhold 21">
            <a:extLst>
              <a:ext uri="{FF2B5EF4-FFF2-40B4-BE49-F238E27FC236}">
                <a16:creationId xmlns:a16="http://schemas.microsoft.com/office/drawing/2014/main" id="{2D912BFF-E0E3-4045-BA2C-2E7C3353F719}"/>
              </a:ext>
            </a:extLst>
          </p:cNvPr>
          <p:cNvSpPr>
            <a:spLocks noGrp="1"/>
          </p:cNvSpPr>
          <p:nvPr>
            <p:ph sz="quarter" idx="14"/>
          </p:nvPr>
        </p:nvSpPr>
        <p:spPr>
          <a:xfrm>
            <a:off x="803275" y="1011238"/>
            <a:ext cx="5645150" cy="4202112"/>
          </a:xfrm>
        </p:spPr>
        <p:txBody>
          <a:bodyPr lIns="612000" anchor="ctr"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4554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theving av sitat/tema-2">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32D3A5B-1747-0444-BE57-0C88AB81BB2A}"/>
              </a:ext>
            </a:extLst>
          </p:cNvPr>
          <p:cNvSpPr/>
          <p:nvPr userDrawn="1"/>
        </p:nvSpPr>
        <p:spPr>
          <a:xfrm>
            <a:off x="7248525" y="309600"/>
            <a:ext cx="4638675" cy="556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Rektangel 10">
            <a:extLst>
              <a:ext uri="{FF2B5EF4-FFF2-40B4-BE49-F238E27FC236}">
                <a16:creationId xmlns:a16="http://schemas.microsoft.com/office/drawing/2014/main" id="{DF615423-86CA-9D4B-8F8E-DF6FEB7E27E6}"/>
              </a:ext>
            </a:extLst>
          </p:cNvPr>
          <p:cNvSpPr/>
          <p:nvPr userDrawn="1"/>
        </p:nvSpPr>
        <p:spPr>
          <a:xfrm rot="2700000">
            <a:off x="6885910" y="2731546"/>
            <a:ext cx="725229" cy="725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Plassholder for tekst 14">
            <a:extLst>
              <a:ext uri="{FF2B5EF4-FFF2-40B4-BE49-F238E27FC236}">
                <a16:creationId xmlns:a16="http://schemas.microsoft.com/office/drawing/2014/main" id="{73E2AAAA-14E9-F74B-BAE1-609C5DB80496}"/>
              </a:ext>
            </a:extLst>
          </p:cNvPr>
          <p:cNvSpPr>
            <a:spLocks noGrp="1"/>
          </p:cNvSpPr>
          <p:nvPr>
            <p:ph type="body" sz="quarter" idx="13"/>
          </p:nvPr>
        </p:nvSpPr>
        <p:spPr>
          <a:xfrm>
            <a:off x="7761339" y="1939997"/>
            <a:ext cx="3615611" cy="2308324"/>
          </a:xfrm>
        </p:spPr>
        <p:txBody>
          <a:bodyPr lIns="0" anchor="ctr">
            <a:spAutoFit/>
          </a:bodyPr>
          <a:lstStyle>
            <a:lvl1pPr marL="0" indent="0">
              <a:buNone/>
              <a:defRPr sz="4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0" name="Plassholder for lysbildenummer 2">
            <a:extLst>
              <a:ext uri="{FF2B5EF4-FFF2-40B4-BE49-F238E27FC236}">
                <a16:creationId xmlns:a16="http://schemas.microsoft.com/office/drawing/2014/main" id="{261D88E4-9EC0-6A4B-AC32-324ECFFC3B45}"/>
              </a:ext>
            </a:extLst>
          </p:cNvPr>
          <p:cNvSpPr>
            <a:spLocks noGrp="1"/>
          </p:cNvSpPr>
          <p:nvPr>
            <p:ph type="sldNum" sz="quarter" idx="10"/>
          </p:nvPr>
        </p:nvSpPr>
        <p:spPr>
          <a:xfrm>
            <a:off x="8741226" y="6273800"/>
            <a:ext cx="3145974" cy="365125"/>
          </a:xfrm>
          <a:prstGeom prst="rect">
            <a:avLst/>
          </a:prstGeom>
        </p:spPr>
        <p:txBody>
          <a:bodyPr/>
          <a:lstStyle/>
          <a:p>
            <a:fld id="{95A8DE2A-19FE-AC44-BC45-E075CA97CA97}" type="slidenum">
              <a:rPr lang="nb-NO" smtClean="0"/>
              <a:pPr/>
              <a:t>‹#›</a:t>
            </a:fld>
            <a:endParaRPr lang="nb-NO" dirty="0"/>
          </a:p>
        </p:txBody>
      </p:sp>
      <p:sp>
        <p:nvSpPr>
          <p:cNvPr id="17" name="Plassholder for innhold 21">
            <a:extLst>
              <a:ext uri="{FF2B5EF4-FFF2-40B4-BE49-F238E27FC236}">
                <a16:creationId xmlns:a16="http://schemas.microsoft.com/office/drawing/2014/main" id="{D60FCE46-FB35-7E43-89E5-5A87CC46DE07}"/>
              </a:ext>
            </a:extLst>
          </p:cNvPr>
          <p:cNvSpPr>
            <a:spLocks noGrp="1"/>
          </p:cNvSpPr>
          <p:nvPr>
            <p:ph sz="quarter" idx="14"/>
          </p:nvPr>
        </p:nvSpPr>
        <p:spPr>
          <a:xfrm>
            <a:off x="803275" y="1011238"/>
            <a:ext cx="5645150" cy="4202112"/>
          </a:xfrm>
        </p:spPr>
        <p:txBody>
          <a:bodyPr lIns="612000" anchor="ctr"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095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theving av sitat/tema_3">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F22A077-F496-604F-BB7F-9268BD29DFBF}"/>
              </a:ext>
            </a:extLst>
          </p:cNvPr>
          <p:cNvSpPr/>
          <p:nvPr userDrawn="1"/>
        </p:nvSpPr>
        <p:spPr>
          <a:xfrm>
            <a:off x="243840" y="146304"/>
            <a:ext cx="11765280" cy="591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Plassholder for bilde 6">
            <a:extLst>
              <a:ext uri="{FF2B5EF4-FFF2-40B4-BE49-F238E27FC236}">
                <a16:creationId xmlns:a16="http://schemas.microsoft.com/office/drawing/2014/main" id="{3E6F83F8-1E5F-2E46-8A1E-36DED3FE06D1}"/>
              </a:ext>
            </a:extLst>
          </p:cNvPr>
          <p:cNvSpPr>
            <a:spLocks noGrp="1"/>
          </p:cNvSpPr>
          <p:nvPr>
            <p:ph type="pic" sz="quarter" idx="12"/>
          </p:nvPr>
        </p:nvSpPr>
        <p:spPr>
          <a:xfrm>
            <a:off x="7236333" y="309600"/>
            <a:ext cx="4640400" cy="5569200"/>
          </a:xfrm>
          <a:solidFill>
            <a:srgbClr val="FFFFFF"/>
          </a:solidFill>
          <a:ln>
            <a:noFill/>
          </a:ln>
        </p:spPr>
        <p:txBody>
          <a:bodyPr anchor="ctr">
            <a:normAutofit/>
          </a:bodyPr>
          <a:lstStyle>
            <a:lvl1pPr marL="0" indent="0" algn="ctr">
              <a:buNone/>
              <a:defRPr sz="1400">
                <a:solidFill>
                  <a:schemeClr val="tx1">
                    <a:lumMod val="50000"/>
                    <a:lumOff val="50000"/>
                  </a:schemeClr>
                </a:solidFill>
              </a:defRPr>
            </a:lvl1pPr>
          </a:lstStyle>
          <a:p>
            <a:r>
              <a:rPr lang="nb-NO"/>
              <a:t>Klikk på ikonet for å legge til et bilde</a:t>
            </a:r>
            <a:endParaRPr lang="nb-NO" dirty="0"/>
          </a:p>
        </p:txBody>
      </p:sp>
      <p:sp>
        <p:nvSpPr>
          <p:cNvPr id="6" name="Rektangel 5">
            <a:extLst>
              <a:ext uri="{FF2B5EF4-FFF2-40B4-BE49-F238E27FC236}">
                <a16:creationId xmlns:a16="http://schemas.microsoft.com/office/drawing/2014/main" id="{C4E64D0F-C67C-3947-B9CC-313601887BE3}"/>
              </a:ext>
            </a:extLst>
          </p:cNvPr>
          <p:cNvSpPr/>
          <p:nvPr userDrawn="1"/>
        </p:nvSpPr>
        <p:spPr>
          <a:xfrm>
            <a:off x="803275" y="309600"/>
            <a:ext cx="5792597" cy="556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Rektangel 7">
            <a:extLst>
              <a:ext uri="{FF2B5EF4-FFF2-40B4-BE49-F238E27FC236}">
                <a16:creationId xmlns:a16="http://schemas.microsoft.com/office/drawing/2014/main" id="{F9BCD826-D666-7640-9EF8-63B652C9FCF1}"/>
              </a:ext>
            </a:extLst>
          </p:cNvPr>
          <p:cNvSpPr/>
          <p:nvPr userDrawn="1"/>
        </p:nvSpPr>
        <p:spPr>
          <a:xfrm rot="2700000">
            <a:off x="6233257" y="2731547"/>
            <a:ext cx="725229" cy="725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Plassholder for tekst 14">
            <a:extLst>
              <a:ext uri="{FF2B5EF4-FFF2-40B4-BE49-F238E27FC236}">
                <a16:creationId xmlns:a16="http://schemas.microsoft.com/office/drawing/2014/main" id="{4D0A17E3-DBC4-6046-91F1-C743620B2C60}"/>
              </a:ext>
            </a:extLst>
          </p:cNvPr>
          <p:cNvSpPr>
            <a:spLocks noGrp="1"/>
          </p:cNvSpPr>
          <p:nvPr>
            <p:ph type="body" sz="quarter" idx="13"/>
          </p:nvPr>
        </p:nvSpPr>
        <p:spPr>
          <a:xfrm>
            <a:off x="1631950" y="1939997"/>
            <a:ext cx="3615611" cy="2308324"/>
          </a:xfrm>
        </p:spPr>
        <p:txBody>
          <a:bodyPr lIns="0" anchor="ctr">
            <a:spAutoFit/>
          </a:bodyPr>
          <a:lstStyle>
            <a:lvl1pPr marL="0" indent="0">
              <a:buNone/>
              <a:defRPr sz="4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3" name="Plassholder for tekst 12">
            <a:extLst>
              <a:ext uri="{FF2B5EF4-FFF2-40B4-BE49-F238E27FC236}">
                <a16:creationId xmlns:a16="http://schemas.microsoft.com/office/drawing/2014/main" id="{D8D38A4E-3239-C345-85F0-24267661AF6F}"/>
              </a:ext>
            </a:extLst>
          </p:cNvPr>
          <p:cNvSpPr>
            <a:spLocks noGrp="1"/>
          </p:cNvSpPr>
          <p:nvPr>
            <p:ph type="body" sz="quarter" idx="14"/>
          </p:nvPr>
        </p:nvSpPr>
        <p:spPr>
          <a:xfrm>
            <a:off x="1635125" y="4889500"/>
            <a:ext cx="3612436" cy="547688"/>
          </a:xfrm>
        </p:spPr>
        <p:txBody>
          <a:bodyPr lIns="0">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nb-NO"/>
              <a:t>Klikk for å redigere tekststiler i malen</a:t>
            </a:r>
          </a:p>
          <a:p>
            <a:pPr lvl="1"/>
            <a:r>
              <a:rPr lang="nb-NO"/>
              <a:t>Andre nivå</a:t>
            </a:r>
          </a:p>
        </p:txBody>
      </p:sp>
      <p:sp>
        <p:nvSpPr>
          <p:cNvPr id="14" name="Plassholder for lysbildenummer 2">
            <a:extLst>
              <a:ext uri="{FF2B5EF4-FFF2-40B4-BE49-F238E27FC236}">
                <a16:creationId xmlns:a16="http://schemas.microsoft.com/office/drawing/2014/main" id="{1DB94DE3-AE06-A04D-B72D-9A5F9D38F830}"/>
              </a:ext>
            </a:extLst>
          </p:cNvPr>
          <p:cNvSpPr>
            <a:spLocks noGrp="1"/>
          </p:cNvSpPr>
          <p:nvPr>
            <p:ph type="sldNum" sz="quarter" idx="10"/>
          </p:nvPr>
        </p:nvSpPr>
        <p:spPr>
          <a:xfrm>
            <a:off x="8741226" y="6273800"/>
            <a:ext cx="3145974" cy="365125"/>
          </a:xfrm>
          <a:prstGeom prst="rect">
            <a:avLst/>
          </a:prstGeom>
        </p:spPr>
        <p:txBody>
          <a:bodyPr/>
          <a:lstStyle/>
          <a:p>
            <a:fld id="{95A8DE2A-19FE-AC44-BC45-E075CA97CA97}" type="slidenum">
              <a:rPr lang="nb-NO" smtClean="0"/>
              <a:pPr/>
              <a:t>‹#›</a:t>
            </a:fld>
            <a:endParaRPr lang="nb-NO" dirty="0"/>
          </a:p>
        </p:txBody>
      </p:sp>
    </p:spTree>
    <p:extLst>
      <p:ext uri="{BB962C8B-B14F-4D97-AF65-F5344CB8AC3E}">
        <p14:creationId xmlns:p14="http://schemas.microsoft.com/office/powerpoint/2010/main" val="378278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masi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F22A077-F496-604F-BB7F-9268BD29DFBF}"/>
              </a:ext>
            </a:extLst>
          </p:cNvPr>
          <p:cNvSpPr/>
          <p:nvPr userDrawn="1"/>
        </p:nvSpPr>
        <p:spPr>
          <a:xfrm>
            <a:off x="243840" y="146304"/>
            <a:ext cx="11765280" cy="591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Plassholder for bilde 6">
            <a:extLst>
              <a:ext uri="{FF2B5EF4-FFF2-40B4-BE49-F238E27FC236}">
                <a16:creationId xmlns:a16="http://schemas.microsoft.com/office/drawing/2014/main" id="{3E6F83F8-1E5F-2E46-8A1E-36DED3FE06D1}"/>
              </a:ext>
            </a:extLst>
          </p:cNvPr>
          <p:cNvSpPr>
            <a:spLocks noGrp="1"/>
          </p:cNvSpPr>
          <p:nvPr>
            <p:ph type="pic" sz="quarter" idx="12"/>
          </p:nvPr>
        </p:nvSpPr>
        <p:spPr>
          <a:xfrm>
            <a:off x="7236333" y="309600"/>
            <a:ext cx="4640400" cy="5569200"/>
          </a:xfrm>
          <a:solidFill>
            <a:srgbClr val="FFFFFF"/>
          </a:solidFill>
          <a:ln>
            <a:noFill/>
          </a:ln>
        </p:spPr>
        <p:txBody>
          <a:bodyPr anchor="ctr">
            <a:normAutofit/>
          </a:bodyPr>
          <a:lstStyle>
            <a:lvl1pPr marL="0" indent="0" algn="ctr">
              <a:buNone/>
              <a:defRPr sz="1400">
                <a:solidFill>
                  <a:schemeClr val="tx1">
                    <a:lumMod val="50000"/>
                    <a:lumOff val="50000"/>
                  </a:schemeClr>
                </a:solidFill>
              </a:defRPr>
            </a:lvl1pPr>
          </a:lstStyle>
          <a:p>
            <a:r>
              <a:rPr lang="nb-NO"/>
              <a:t>Klikk på ikonet for å legge til et bilde</a:t>
            </a:r>
            <a:endParaRPr lang="nb-NO" dirty="0"/>
          </a:p>
        </p:txBody>
      </p:sp>
      <p:sp>
        <p:nvSpPr>
          <p:cNvPr id="6" name="Rektangel 5">
            <a:extLst>
              <a:ext uri="{FF2B5EF4-FFF2-40B4-BE49-F238E27FC236}">
                <a16:creationId xmlns:a16="http://schemas.microsoft.com/office/drawing/2014/main" id="{C4E64D0F-C67C-3947-B9CC-313601887BE3}"/>
              </a:ext>
            </a:extLst>
          </p:cNvPr>
          <p:cNvSpPr/>
          <p:nvPr userDrawn="1"/>
        </p:nvSpPr>
        <p:spPr>
          <a:xfrm>
            <a:off x="803275" y="309599"/>
            <a:ext cx="5792597" cy="556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Rektangel 7">
            <a:extLst>
              <a:ext uri="{FF2B5EF4-FFF2-40B4-BE49-F238E27FC236}">
                <a16:creationId xmlns:a16="http://schemas.microsoft.com/office/drawing/2014/main" id="{F9BCD826-D666-7640-9EF8-63B652C9FCF1}"/>
              </a:ext>
            </a:extLst>
          </p:cNvPr>
          <p:cNvSpPr/>
          <p:nvPr userDrawn="1"/>
        </p:nvSpPr>
        <p:spPr>
          <a:xfrm rot="2700000">
            <a:off x="6233257" y="2731547"/>
            <a:ext cx="725229" cy="725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Plassholder for tekst 14">
            <a:extLst>
              <a:ext uri="{FF2B5EF4-FFF2-40B4-BE49-F238E27FC236}">
                <a16:creationId xmlns:a16="http://schemas.microsoft.com/office/drawing/2014/main" id="{4D0A17E3-DBC4-6046-91F1-C743620B2C60}"/>
              </a:ext>
            </a:extLst>
          </p:cNvPr>
          <p:cNvSpPr>
            <a:spLocks noGrp="1"/>
          </p:cNvSpPr>
          <p:nvPr>
            <p:ph type="body" sz="quarter" idx="13"/>
          </p:nvPr>
        </p:nvSpPr>
        <p:spPr>
          <a:xfrm>
            <a:off x="1631950" y="1939997"/>
            <a:ext cx="3615611" cy="2308324"/>
          </a:xfrm>
        </p:spPr>
        <p:txBody>
          <a:bodyPr lIns="0" anchor="ctr">
            <a:spAutoFit/>
          </a:bodyPr>
          <a:lstStyle>
            <a:lvl1pPr marL="0" indent="0">
              <a:buNone/>
              <a:defRPr sz="4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9" name="Plassholder for lysbildenummer 2">
            <a:extLst>
              <a:ext uri="{FF2B5EF4-FFF2-40B4-BE49-F238E27FC236}">
                <a16:creationId xmlns:a16="http://schemas.microsoft.com/office/drawing/2014/main" id="{4FCD89D7-4510-0A40-A041-EF56A6384403}"/>
              </a:ext>
            </a:extLst>
          </p:cNvPr>
          <p:cNvSpPr>
            <a:spLocks noGrp="1"/>
          </p:cNvSpPr>
          <p:nvPr>
            <p:ph type="sldNum" sz="quarter" idx="10"/>
          </p:nvPr>
        </p:nvSpPr>
        <p:spPr>
          <a:xfrm>
            <a:off x="8741226" y="6273800"/>
            <a:ext cx="3145974" cy="365125"/>
          </a:xfrm>
          <a:prstGeom prst="rect">
            <a:avLst/>
          </a:prstGeom>
        </p:spPr>
        <p:txBody>
          <a:bodyPr/>
          <a:lstStyle/>
          <a:p>
            <a:fld id="{95A8DE2A-19FE-AC44-BC45-E075CA97CA97}" type="slidenum">
              <a:rPr lang="nb-NO" smtClean="0"/>
              <a:pPr/>
              <a:t>‹#›</a:t>
            </a:fld>
            <a:endParaRPr lang="nb-NO" dirty="0"/>
          </a:p>
        </p:txBody>
      </p:sp>
    </p:spTree>
    <p:extLst>
      <p:ext uri="{BB962C8B-B14F-4D97-AF65-F5344CB8AC3E}">
        <p14:creationId xmlns:p14="http://schemas.microsoft.com/office/powerpoint/2010/main" val="2086675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maside_2">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F22A077-F496-604F-BB7F-9268BD29DFBF}"/>
              </a:ext>
            </a:extLst>
          </p:cNvPr>
          <p:cNvSpPr/>
          <p:nvPr userDrawn="1"/>
        </p:nvSpPr>
        <p:spPr>
          <a:xfrm>
            <a:off x="243840" y="146304"/>
            <a:ext cx="11789664" cy="591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Plassholder for bilde 6">
            <a:extLst>
              <a:ext uri="{FF2B5EF4-FFF2-40B4-BE49-F238E27FC236}">
                <a16:creationId xmlns:a16="http://schemas.microsoft.com/office/drawing/2014/main" id="{3E6F83F8-1E5F-2E46-8A1E-36DED3FE06D1}"/>
              </a:ext>
            </a:extLst>
          </p:cNvPr>
          <p:cNvSpPr>
            <a:spLocks noGrp="1"/>
          </p:cNvSpPr>
          <p:nvPr>
            <p:ph type="pic" sz="quarter" idx="12"/>
          </p:nvPr>
        </p:nvSpPr>
        <p:spPr>
          <a:xfrm>
            <a:off x="7236333" y="309600"/>
            <a:ext cx="4640400" cy="5569200"/>
          </a:xfrm>
          <a:solidFill>
            <a:srgbClr val="FFFFFF"/>
          </a:solidFill>
          <a:ln>
            <a:noFill/>
          </a:ln>
        </p:spPr>
        <p:txBody>
          <a:bodyPr anchor="ctr">
            <a:normAutofit/>
          </a:bodyPr>
          <a:lstStyle>
            <a:lvl1pPr marL="0" indent="0" algn="ctr">
              <a:buNone/>
              <a:defRPr sz="1400">
                <a:solidFill>
                  <a:schemeClr val="tx1">
                    <a:lumMod val="50000"/>
                    <a:lumOff val="50000"/>
                  </a:schemeClr>
                </a:solidFill>
              </a:defRPr>
            </a:lvl1pPr>
          </a:lstStyle>
          <a:p>
            <a:r>
              <a:rPr lang="nb-NO"/>
              <a:t>Klikk på ikonet for å legge til et bilde</a:t>
            </a:r>
            <a:endParaRPr lang="nb-NO" dirty="0"/>
          </a:p>
        </p:txBody>
      </p:sp>
      <p:sp>
        <p:nvSpPr>
          <p:cNvPr id="6" name="Rektangel 5">
            <a:extLst>
              <a:ext uri="{FF2B5EF4-FFF2-40B4-BE49-F238E27FC236}">
                <a16:creationId xmlns:a16="http://schemas.microsoft.com/office/drawing/2014/main" id="{C4E64D0F-C67C-3947-B9CC-313601887BE3}"/>
              </a:ext>
            </a:extLst>
          </p:cNvPr>
          <p:cNvSpPr/>
          <p:nvPr userDrawn="1"/>
        </p:nvSpPr>
        <p:spPr>
          <a:xfrm>
            <a:off x="803275" y="309600"/>
            <a:ext cx="5792597" cy="556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Rektangel 7">
            <a:extLst>
              <a:ext uri="{FF2B5EF4-FFF2-40B4-BE49-F238E27FC236}">
                <a16:creationId xmlns:a16="http://schemas.microsoft.com/office/drawing/2014/main" id="{F9BCD826-D666-7640-9EF8-63B652C9FCF1}"/>
              </a:ext>
            </a:extLst>
          </p:cNvPr>
          <p:cNvSpPr/>
          <p:nvPr userDrawn="1"/>
        </p:nvSpPr>
        <p:spPr>
          <a:xfrm rot="2700000">
            <a:off x="6233257" y="2731547"/>
            <a:ext cx="725229" cy="7252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Plassholder for tekst 14">
            <a:extLst>
              <a:ext uri="{FF2B5EF4-FFF2-40B4-BE49-F238E27FC236}">
                <a16:creationId xmlns:a16="http://schemas.microsoft.com/office/drawing/2014/main" id="{4D0A17E3-DBC4-6046-91F1-C743620B2C60}"/>
              </a:ext>
            </a:extLst>
          </p:cNvPr>
          <p:cNvSpPr>
            <a:spLocks noGrp="1"/>
          </p:cNvSpPr>
          <p:nvPr>
            <p:ph type="body" sz="quarter" idx="13"/>
          </p:nvPr>
        </p:nvSpPr>
        <p:spPr>
          <a:xfrm>
            <a:off x="1631950" y="1939997"/>
            <a:ext cx="3615611" cy="2308324"/>
          </a:xfrm>
        </p:spPr>
        <p:txBody>
          <a:bodyPr lIns="0" anchor="ctr">
            <a:spAutoFit/>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9" name="Plassholder for lysbildenummer 2">
            <a:extLst>
              <a:ext uri="{FF2B5EF4-FFF2-40B4-BE49-F238E27FC236}">
                <a16:creationId xmlns:a16="http://schemas.microsoft.com/office/drawing/2014/main" id="{D78C3F50-D03C-1241-B538-699A6B5723C9}"/>
              </a:ext>
            </a:extLst>
          </p:cNvPr>
          <p:cNvSpPr>
            <a:spLocks noGrp="1"/>
          </p:cNvSpPr>
          <p:nvPr>
            <p:ph type="sldNum" sz="quarter" idx="10"/>
          </p:nvPr>
        </p:nvSpPr>
        <p:spPr>
          <a:xfrm>
            <a:off x="8741226" y="6273800"/>
            <a:ext cx="3145974" cy="365125"/>
          </a:xfrm>
          <a:prstGeom prst="rect">
            <a:avLst/>
          </a:prstGeom>
        </p:spPr>
        <p:txBody>
          <a:bodyPr/>
          <a:lstStyle/>
          <a:p>
            <a:fld id="{95A8DE2A-19FE-AC44-BC45-E075CA97CA97}" type="slidenum">
              <a:rPr lang="nb-NO" smtClean="0"/>
              <a:pPr/>
              <a:t>‹#›</a:t>
            </a:fld>
            <a:endParaRPr lang="nb-NO" dirty="0"/>
          </a:p>
        </p:txBody>
      </p:sp>
    </p:spTree>
    <p:extLst>
      <p:ext uri="{BB962C8B-B14F-4D97-AF65-F5344CB8AC3E}">
        <p14:creationId xmlns:p14="http://schemas.microsoft.com/office/powerpoint/2010/main" val="169287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lesi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32D3A5B-1747-0444-BE57-0C88AB81BB2A}"/>
              </a:ext>
            </a:extLst>
          </p:cNvPr>
          <p:cNvSpPr/>
          <p:nvPr userDrawn="1"/>
        </p:nvSpPr>
        <p:spPr>
          <a:xfrm>
            <a:off x="341377" y="309600"/>
            <a:ext cx="11545200" cy="556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b-NO"/>
          </a:p>
        </p:txBody>
      </p:sp>
      <p:sp>
        <p:nvSpPr>
          <p:cNvPr id="11" name="Rektangel 10">
            <a:extLst>
              <a:ext uri="{FF2B5EF4-FFF2-40B4-BE49-F238E27FC236}">
                <a16:creationId xmlns:a16="http://schemas.microsoft.com/office/drawing/2014/main" id="{DF615423-86CA-9D4B-8F8E-DF6FEB7E27E6}"/>
              </a:ext>
            </a:extLst>
          </p:cNvPr>
          <p:cNvSpPr/>
          <p:nvPr userDrawn="1"/>
        </p:nvSpPr>
        <p:spPr>
          <a:xfrm rot="2700000">
            <a:off x="5751674" y="5503824"/>
            <a:ext cx="725229" cy="725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Plassholder for tekst 14">
            <a:extLst>
              <a:ext uri="{FF2B5EF4-FFF2-40B4-BE49-F238E27FC236}">
                <a16:creationId xmlns:a16="http://schemas.microsoft.com/office/drawing/2014/main" id="{73E2AAAA-14E9-F74B-BAE1-609C5DB80496}"/>
              </a:ext>
            </a:extLst>
          </p:cNvPr>
          <p:cNvSpPr>
            <a:spLocks noGrp="1"/>
          </p:cNvSpPr>
          <p:nvPr>
            <p:ph type="body" sz="quarter" idx="13"/>
          </p:nvPr>
        </p:nvSpPr>
        <p:spPr>
          <a:xfrm>
            <a:off x="1048513" y="1466972"/>
            <a:ext cx="10082783" cy="3254375"/>
          </a:xfrm>
        </p:spPr>
        <p:txBody>
          <a:bodyPr lIns="90000" tIns="90000" rIns="90000" bIns="90000" anchor="ctr">
            <a:normAutofit/>
          </a:bodyPr>
          <a:lstStyle>
            <a:lvl1pPr marL="0" indent="0" algn="ctr">
              <a:buNone/>
              <a:defRPr sz="6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6" name="Plassholder for lysbildenummer 2">
            <a:extLst>
              <a:ext uri="{FF2B5EF4-FFF2-40B4-BE49-F238E27FC236}">
                <a16:creationId xmlns:a16="http://schemas.microsoft.com/office/drawing/2014/main" id="{8E5D4235-8D32-A84D-A2F9-225A60C65CD4}"/>
              </a:ext>
            </a:extLst>
          </p:cNvPr>
          <p:cNvSpPr>
            <a:spLocks noGrp="1"/>
          </p:cNvSpPr>
          <p:nvPr>
            <p:ph type="sldNum" sz="quarter" idx="10"/>
          </p:nvPr>
        </p:nvSpPr>
        <p:spPr>
          <a:xfrm>
            <a:off x="8741226" y="6273800"/>
            <a:ext cx="3145974" cy="365125"/>
          </a:xfrm>
          <a:prstGeom prst="rect">
            <a:avLst/>
          </a:prstGeom>
        </p:spPr>
        <p:txBody>
          <a:bodyPr/>
          <a:lstStyle/>
          <a:p>
            <a:fld id="{95A8DE2A-19FE-AC44-BC45-E075CA97CA97}" type="slidenum">
              <a:rPr lang="nb-NO" smtClean="0"/>
              <a:pPr/>
              <a:t>‹#›</a:t>
            </a:fld>
            <a:endParaRPr lang="nb-NO" dirty="0"/>
          </a:p>
        </p:txBody>
      </p:sp>
    </p:spTree>
    <p:extLst>
      <p:ext uri="{BB962C8B-B14F-4D97-AF65-F5344CB8AC3E}">
        <p14:creationId xmlns:p14="http://schemas.microsoft.com/office/powerpoint/2010/main" val="2514604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kk for oss">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32D3A5B-1747-0444-BE57-0C88AB81BB2A}"/>
              </a:ext>
            </a:extLst>
          </p:cNvPr>
          <p:cNvSpPr/>
          <p:nvPr userDrawn="1"/>
        </p:nvSpPr>
        <p:spPr>
          <a:xfrm>
            <a:off x="341377" y="309599"/>
            <a:ext cx="11545824" cy="556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DF615423-86CA-9D4B-8F8E-DF6FEB7E27E6}"/>
              </a:ext>
            </a:extLst>
          </p:cNvPr>
          <p:cNvSpPr/>
          <p:nvPr userDrawn="1"/>
        </p:nvSpPr>
        <p:spPr>
          <a:xfrm rot="2700000">
            <a:off x="5751674" y="5503824"/>
            <a:ext cx="725229" cy="725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ekstSylinder 6">
            <a:extLst>
              <a:ext uri="{FF2B5EF4-FFF2-40B4-BE49-F238E27FC236}">
                <a16:creationId xmlns:a16="http://schemas.microsoft.com/office/drawing/2014/main" id="{F445E398-52AD-9F44-B4AB-457F58E271A2}"/>
              </a:ext>
            </a:extLst>
          </p:cNvPr>
          <p:cNvSpPr txBox="1"/>
          <p:nvPr userDrawn="1"/>
        </p:nvSpPr>
        <p:spPr>
          <a:xfrm>
            <a:off x="880498" y="4949455"/>
            <a:ext cx="4181856" cy="523220"/>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a:solidFill>
                  <a:srgbClr val="FFFFFF"/>
                </a:solidFill>
              </a:rPr>
              <a:t>Bli medlem i dag! </a:t>
            </a:r>
            <a:br>
              <a:rPr lang="nb-NO" sz="1400" dirty="0">
                <a:solidFill>
                  <a:schemeClr val="accent2"/>
                </a:solidFill>
              </a:rPr>
            </a:br>
            <a:r>
              <a:rPr lang="nb-NO" sz="1400" b="0" i="1" u="sng" strike="noStrike" kern="1200" dirty="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frivillighetnorge.no/bli-medlem</a:t>
            </a:r>
            <a:endParaRPr lang="nb-NO" sz="1400" b="0" i="0" u="none" strike="noStrike" kern="1200" dirty="0">
              <a:solidFill>
                <a:schemeClr val="accent2"/>
              </a:solidFill>
              <a:effectLst/>
              <a:latin typeface="+mn-lt"/>
              <a:ea typeface="+mn-ea"/>
              <a:cs typeface="+mn-cs"/>
            </a:endParaRPr>
          </a:p>
        </p:txBody>
      </p:sp>
      <p:sp>
        <p:nvSpPr>
          <p:cNvPr id="8" name="TekstSylinder 7">
            <a:extLst>
              <a:ext uri="{FF2B5EF4-FFF2-40B4-BE49-F238E27FC236}">
                <a16:creationId xmlns:a16="http://schemas.microsoft.com/office/drawing/2014/main" id="{D1F6838D-FCE9-4E44-9D3B-6F962A6B6B61}"/>
              </a:ext>
            </a:extLst>
          </p:cNvPr>
          <p:cNvSpPr txBox="1"/>
          <p:nvPr userDrawn="1"/>
        </p:nvSpPr>
        <p:spPr>
          <a:xfrm>
            <a:off x="880498" y="1062160"/>
            <a:ext cx="3259386" cy="846386"/>
          </a:xfrm>
          <a:prstGeom prst="rect">
            <a:avLst/>
          </a:prstGeom>
          <a:noFill/>
        </p:spPr>
        <p:txBody>
          <a:bodyPr wrap="square" lIns="0" rtlCol="0">
            <a:spAutoFit/>
          </a:bodyPr>
          <a:lstStyle/>
          <a:p>
            <a:r>
              <a:rPr lang="nb-NO" sz="1400" b="1" i="0" u="none" strike="noStrike" kern="1200" dirty="0" err="1">
                <a:solidFill>
                  <a:schemeClr val="accent2"/>
                </a:solidFill>
                <a:effectLst/>
                <a:latin typeface="+mn-lt"/>
                <a:ea typeface="+mn-ea"/>
                <a:cs typeface="+mn-cs"/>
              </a:rPr>
              <a:t>Facebook</a:t>
            </a:r>
            <a:r>
              <a:rPr lang="nb-NO" sz="1400" b="1" i="0" u="none" strike="noStrike" kern="1200" dirty="0">
                <a:solidFill>
                  <a:schemeClr val="accent2"/>
                </a:solidFill>
                <a:effectLst/>
                <a:latin typeface="+mn-lt"/>
                <a:ea typeface="+mn-ea"/>
                <a:cs typeface="+mn-cs"/>
              </a:rPr>
              <a:t>: </a:t>
            </a:r>
            <a:r>
              <a:rPr lang="nb-NO" sz="1400" b="0" i="0" u="none" strike="noStrike" kern="1200" spc="80" baseline="0" dirty="0">
                <a:solidFill>
                  <a:srgbClr val="FFFFFF"/>
                </a:solidFill>
                <a:effectLst/>
                <a:latin typeface="+mn-lt"/>
                <a:ea typeface="+mn-ea"/>
                <a:cs typeface="+mn-cs"/>
              </a:rPr>
              <a:t>@</a:t>
            </a:r>
            <a:r>
              <a:rPr lang="nb-NO" sz="1400" b="0" i="0" u="none" strike="noStrike" kern="1200" spc="80" baseline="0" dirty="0" err="1">
                <a:solidFill>
                  <a:srgbClr val="FFFFFF"/>
                </a:solidFill>
                <a:effectLst/>
                <a:latin typeface="+mn-lt"/>
                <a:ea typeface="+mn-ea"/>
                <a:cs typeface="+mn-cs"/>
              </a:rPr>
              <a:t>frivillighetnorge</a:t>
            </a:r>
            <a:r>
              <a:rPr lang="nb-NO" sz="1400" b="0" i="0" u="none" strike="noStrike" kern="1200" spc="80" baseline="0" dirty="0">
                <a:solidFill>
                  <a:srgbClr val="FFFFFF"/>
                </a:solidFill>
                <a:effectLst/>
                <a:latin typeface="+mn-lt"/>
                <a:ea typeface="+mn-ea"/>
                <a:cs typeface="+mn-cs"/>
              </a:rPr>
              <a:t> </a:t>
            </a:r>
            <a:r>
              <a:rPr lang="nb-NO" sz="1400" b="0" i="0" u="none" strike="noStrike" kern="1200" dirty="0">
                <a:solidFill>
                  <a:srgbClr val="FFFFFF"/>
                </a:solidFill>
                <a:effectLst/>
                <a:latin typeface="+mn-lt"/>
                <a:ea typeface="+mn-ea"/>
                <a:cs typeface="+mn-cs"/>
              </a:rPr>
              <a:t>  </a:t>
            </a:r>
          </a:p>
          <a:p>
            <a:pPr>
              <a:lnSpc>
                <a:spcPct val="150000"/>
              </a:lnSpc>
            </a:pPr>
            <a:r>
              <a:rPr lang="nb-NO" sz="1400" b="1" i="0" u="none" strike="noStrike" kern="1200" dirty="0" err="1">
                <a:solidFill>
                  <a:schemeClr val="accent2"/>
                </a:solidFill>
                <a:effectLst/>
                <a:latin typeface="+mn-lt"/>
                <a:ea typeface="+mn-ea"/>
                <a:cs typeface="+mn-cs"/>
              </a:rPr>
              <a:t>Twitter</a:t>
            </a:r>
            <a:r>
              <a:rPr lang="nb-NO" sz="1400" b="1" i="0" u="none" strike="noStrike" kern="1200" dirty="0">
                <a:solidFill>
                  <a:schemeClr val="accent2"/>
                </a:solidFill>
                <a:effectLst/>
                <a:latin typeface="+mn-lt"/>
                <a:ea typeface="+mn-ea"/>
                <a:cs typeface="+mn-cs"/>
              </a:rPr>
              <a:t>: </a:t>
            </a:r>
            <a:r>
              <a:rPr lang="nb-NO" sz="1400" b="0" i="0" u="none" strike="noStrike" kern="1200" spc="80" baseline="0" dirty="0">
                <a:solidFill>
                  <a:srgbClr val="FFFFFF"/>
                </a:solidFill>
                <a:effectLst/>
                <a:latin typeface="+mn-lt"/>
                <a:ea typeface="+mn-ea"/>
                <a:cs typeface="+mn-cs"/>
              </a:rPr>
              <a:t>@frivillighet   </a:t>
            </a:r>
          </a:p>
          <a:p>
            <a:r>
              <a:rPr lang="nb-NO" sz="1400" b="1" i="0" u="none" strike="noStrike" kern="1200" dirty="0" err="1">
                <a:solidFill>
                  <a:schemeClr val="accent2"/>
                </a:solidFill>
                <a:effectLst/>
                <a:latin typeface="+mn-lt"/>
                <a:ea typeface="+mn-ea"/>
                <a:cs typeface="+mn-cs"/>
              </a:rPr>
              <a:t>Instagram</a:t>
            </a:r>
            <a:r>
              <a:rPr lang="nb-NO" sz="1400" b="1" i="0" u="none" strike="noStrike" kern="1200" spc="40" baseline="0" dirty="0">
                <a:solidFill>
                  <a:schemeClr val="accent2"/>
                </a:solidFill>
                <a:effectLst/>
                <a:latin typeface="+mn-lt"/>
                <a:ea typeface="+mn-ea"/>
                <a:cs typeface="+mn-cs"/>
              </a:rPr>
              <a:t>: </a:t>
            </a:r>
            <a:r>
              <a:rPr lang="nb-NO" sz="1400" b="0" i="0" u="none" strike="noStrike" kern="1200" spc="80" baseline="0" dirty="0">
                <a:solidFill>
                  <a:srgbClr val="FFFFFF"/>
                </a:solidFill>
                <a:effectLst/>
                <a:latin typeface="+mn-lt"/>
                <a:ea typeface="+mn-ea"/>
                <a:cs typeface="+mn-cs"/>
              </a:rPr>
              <a:t>@</a:t>
            </a:r>
            <a:r>
              <a:rPr lang="nb-NO" sz="1400" b="0" i="0" u="none" strike="noStrike" kern="1200" spc="80" baseline="0" dirty="0" err="1">
                <a:solidFill>
                  <a:srgbClr val="FFFFFF"/>
                </a:solidFill>
                <a:effectLst/>
                <a:latin typeface="+mn-lt"/>
                <a:ea typeface="+mn-ea"/>
                <a:cs typeface="+mn-cs"/>
              </a:rPr>
              <a:t>frivillighetnorge</a:t>
            </a:r>
            <a:endParaRPr lang="nb-NO" sz="1400" b="0" i="0" u="none" strike="noStrike" kern="1200" spc="80" baseline="0" dirty="0">
              <a:solidFill>
                <a:srgbClr val="FFFFFF"/>
              </a:solidFill>
              <a:effectLst/>
              <a:latin typeface="+mn-lt"/>
              <a:ea typeface="+mn-ea"/>
              <a:cs typeface="+mn-cs"/>
            </a:endParaRPr>
          </a:p>
        </p:txBody>
      </p:sp>
      <p:sp>
        <p:nvSpPr>
          <p:cNvPr id="9" name="Plassholder for tekst 14">
            <a:extLst>
              <a:ext uri="{FF2B5EF4-FFF2-40B4-BE49-F238E27FC236}">
                <a16:creationId xmlns:a16="http://schemas.microsoft.com/office/drawing/2014/main" id="{D196881A-C331-F94B-B611-36B96E3EA786}"/>
              </a:ext>
            </a:extLst>
          </p:cNvPr>
          <p:cNvSpPr>
            <a:spLocks noGrp="1"/>
          </p:cNvSpPr>
          <p:nvPr>
            <p:ph type="body" sz="quarter" idx="13" hasCustomPrompt="1"/>
          </p:nvPr>
        </p:nvSpPr>
        <p:spPr>
          <a:xfrm>
            <a:off x="1638934" y="1757615"/>
            <a:ext cx="8914131" cy="2673091"/>
          </a:xfrm>
        </p:spPr>
        <p:txBody>
          <a:bodyPr lIns="90000" tIns="90000" rIns="90000" bIns="90000" anchor="ctr">
            <a:normAutofit/>
          </a:bodyPr>
          <a:lstStyle>
            <a:lvl1pPr marL="0" indent="0" algn="ctr">
              <a:buNone/>
              <a:defRPr sz="6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Takk for oss!</a:t>
            </a:r>
          </a:p>
        </p:txBody>
      </p:sp>
      <p:sp>
        <p:nvSpPr>
          <p:cNvPr id="2" name="TekstSylinder 1">
            <a:extLst>
              <a:ext uri="{FF2B5EF4-FFF2-40B4-BE49-F238E27FC236}">
                <a16:creationId xmlns:a16="http://schemas.microsoft.com/office/drawing/2014/main" id="{00D05D04-8591-C540-BFF0-6BD8BF0FBE74}"/>
              </a:ext>
            </a:extLst>
          </p:cNvPr>
          <p:cNvSpPr txBox="1"/>
          <p:nvPr userDrawn="1"/>
        </p:nvSpPr>
        <p:spPr>
          <a:xfrm>
            <a:off x="880498" y="600495"/>
            <a:ext cx="2414016" cy="461665"/>
          </a:xfrm>
          <a:prstGeom prst="rect">
            <a:avLst/>
          </a:prstGeom>
          <a:noFill/>
        </p:spPr>
        <p:txBody>
          <a:bodyPr wrap="square" lIns="0" rIns="0" rtlCol="0">
            <a:spAutoFit/>
          </a:bodyPr>
          <a:lstStyle/>
          <a:p>
            <a:r>
              <a:rPr lang="nb-NO" sz="2400" b="1" dirty="0">
                <a:solidFill>
                  <a:schemeClr val="bg1"/>
                </a:solidFill>
              </a:rPr>
              <a:t>Følg oss! </a:t>
            </a:r>
          </a:p>
        </p:txBody>
      </p:sp>
      <p:sp>
        <p:nvSpPr>
          <p:cNvPr id="13" name="Plassholder for tekst 14">
            <a:extLst>
              <a:ext uri="{FF2B5EF4-FFF2-40B4-BE49-F238E27FC236}">
                <a16:creationId xmlns:a16="http://schemas.microsoft.com/office/drawing/2014/main" id="{66476599-3CC3-FA48-B06F-D34469EC052F}"/>
              </a:ext>
            </a:extLst>
          </p:cNvPr>
          <p:cNvSpPr>
            <a:spLocks noGrp="1"/>
          </p:cNvSpPr>
          <p:nvPr>
            <p:ph type="body" sz="quarter" idx="10" hasCustomPrompt="1"/>
          </p:nvPr>
        </p:nvSpPr>
        <p:spPr>
          <a:xfrm>
            <a:off x="9717088" y="6165733"/>
            <a:ext cx="2167863" cy="285718"/>
          </a:xfrm>
        </p:spPr>
        <p:txBody>
          <a:bodyPr lIns="0" rIns="0">
            <a:normAutofit/>
          </a:bodyPr>
          <a:lstStyle>
            <a:lvl1pPr marL="0" indent="0" algn="r">
              <a:buNone/>
              <a:defRPr sz="1400"/>
            </a:lvl1pPr>
          </a:lstStyle>
          <a:p>
            <a:pPr lvl="0"/>
            <a:r>
              <a:rPr lang="nb-NO" dirty="0"/>
              <a:t>Navn </a:t>
            </a:r>
            <a:r>
              <a:rPr lang="nb-NO" dirty="0" err="1"/>
              <a:t>Navnesen</a:t>
            </a:r>
            <a:endParaRPr lang="nb-NO" dirty="0"/>
          </a:p>
        </p:txBody>
      </p:sp>
      <p:sp>
        <p:nvSpPr>
          <p:cNvPr id="14" name="Plassholder for tekst 14">
            <a:extLst>
              <a:ext uri="{FF2B5EF4-FFF2-40B4-BE49-F238E27FC236}">
                <a16:creationId xmlns:a16="http://schemas.microsoft.com/office/drawing/2014/main" id="{C1A8B7AA-E1E8-064B-86CF-BF99BDC67F21}"/>
              </a:ext>
            </a:extLst>
          </p:cNvPr>
          <p:cNvSpPr>
            <a:spLocks noGrp="1"/>
          </p:cNvSpPr>
          <p:nvPr>
            <p:ph type="body" sz="quarter" idx="11" hasCustomPrompt="1"/>
          </p:nvPr>
        </p:nvSpPr>
        <p:spPr>
          <a:xfrm>
            <a:off x="9717088" y="6394815"/>
            <a:ext cx="2167863" cy="285718"/>
          </a:xfrm>
        </p:spPr>
        <p:txBody>
          <a:bodyPr lIns="0" rIns="0">
            <a:normAutofit/>
          </a:bodyPr>
          <a:lstStyle>
            <a:lvl1pPr marL="0" indent="0" algn="r">
              <a:buNone/>
              <a:defRPr sz="1400"/>
            </a:lvl1pPr>
          </a:lstStyle>
          <a:p>
            <a:pPr lvl="0"/>
            <a:r>
              <a:rPr lang="nb-NO" dirty="0"/>
              <a:t>Epostadresse</a:t>
            </a:r>
          </a:p>
        </p:txBody>
      </p:sp>
    </p:spTree>
    <p:extLst>
      <p:ext uri="{BB962C8B-B14F-4D97-AF65-F5344CB8AC3E}">
        <p14:creationId xmlns:p14="http://schemas.microsoft.com/office/powerpoint/2010/main" val="668883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E084AB-0F59-CA42-BE4A-1D225A813C3B}" type="datetime1">
              <a:rPr lang="nb-NO" smtClean="0"/>
              <a:t>14.09.2023</a:t>
            </a:fld>
            <a:endParaRPr lang="en-US"/>
          </a:p>
        </p:txBody>
      </p:sp>
    </p:spTree>
    <p:extLst>
      <p:ext uri="{BB962C8B-B14F-4D97-AF65-F5344CB8AC3E}">
        <p14:creationId xmlns:p14="http://schemas.microsoft.com/office/powerpoint/2010/main" val="237252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ide_2">
    <p:bg>
      <p:bgRef idx="1001">
        <a:schemeClr val="bg1"/>
      </p:bgRef>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D22668-5345-2048-B7DC-D94CE35F93FA}"/>
              </a:ext>
            </a:extLst>
          </p:cNvPr>
          <p:cNvSpPr>
            <a:spLocks noGrp="1"/>
          </p:cNvSpPr>
          <p:nvPr>
            <p:ph type="pic" sz="quarter" idx="12"/>
          </p:nvPr>
        </p:nvSpPr>
        <p:spPr>
          <a:xfrm>
            <a:off x="342000" y="309600"/>
            <a:ext cx="11545200" cy="5569200"/>
          </a:xfrm>
          <a:solidFill>
            <a:srgbClr val="FFFFFF"/>
          </a:solidFill>
        </p:spPr>
        <p:txBody>
          <a:bodyPr lIns="0" rIns="90000" anchor="ctr" anchorCtr="0">
            <a:normAutofit/>
          </a:bodyPr>
          <a:lstStyle>
            <a:lvl1pPr marL="0" indent="0" algn="ctr">
              <a:buNone/>
              <a:defRPr sz="1400"/>
            </a:lvl1pPr>
          </a:lstStyle>
          <a:p>
            <a:r>
              <a:rPr lang="nb-NO"/>
              <a:t>Klikk på ikonet for å legge til et bilde</a:t>
            </a:r>
            <a:endParaRPr lang="nb-NO" dirty="0"/>
          </a:p>
        </p:txBody>
      </p:sp>
      <p:sp>
        <p:nvSpPr>
          <p:cNvPr id="10" name="Tittel 1">
            <a:extLst>
              <a:ext uri="{FF2B5EF4-FFF2-40B4-BE49-F238E27FC236}">
                <a16:creationId xmlns:a16="http://schemas.microsoft.com/office/drawing/2014/main" id="{3A952B32-7BEB-F648-9A08-3892F6FF4B0A}"/>
              </a:ext>
            </a:extLst>
          </p:cNvPr>
          <p:cNvSpPr>
            <a:spLocks noGrp="1"/>
          </p:cNvSpPr>
          <p:nvPr>
            <p:ph type="ctrTitle" hasCustomPrompt="1"/>
          </p:nvPr>
        </p:nvSpPr>
        <p:spPr>
          <a:xfrm>
            <a:off x="5081285" y="3902037"/>
            <a:ext cx="6551271" cy="1773760"/>
          </a:xfrm>
          <a:prstGeom prst="rect">
            <a:avLst/>
          </a:prstGeom>
          <a:solidFill>
            <a:schemeClr val="bg2"/>
          </a:solidFill>
        </p:spPr>
        <p:txBody>
          <a:bodyPr lIns="216000" tIns="216000" rIns="216000" anchor="t" anchorCtr="0">
            <a:normAutofit/>
          </a:bodyPr>
          <a:lstStyle>
            <a:lvl1pPr algn="l" fontAlgn="base">
              <a:defRPr sz="3600">
                <a:solidFill>
                  <a:schemeClr val="accent1"/>
                </a:solidFill>
              </a:defRPr>
            </a:lvl1pPr>
          </a:lstStyle>
          <a:p>
            <a:r>
              <a:rPr lang="nb-NO" dirty="0"/>
              <a:t>Klikk for å redigere tittelstil</a:t>
            </a:r>
            <a:br>
              <a:rPr lang="nb-NO" dirty="0"/>
            </a:br>
            <a:endParaRPr lang="nb-NO" dirty="0"/>
          </a:p>
        </p:txBody>
      </p:sp>
      <p:sp>
        <p:nvSpPr>
          <p:cNvPr id="11" name="Undertittel 2">
            <a:extLst>
              <a:ext uri="{FF2B5EF4-FFF2-40B4-BE49-F238E27FC236}">
                <a16:creationId xmlns:a16="http://schemas.microsoft.com/office/drawing/2014/main" id="{CD6137FC-0DF9-F240-A0D4-9ED5DDC9D958}"/>
              </a:ext>
            </a:extLst>
          </p:cNvPr>
          <p:cNvSpPr>
            <a:spLocks noGrp="1"/>
          </p:cNvSpPr>
          <p:nvPr>
            <p:ph type="subTitle" idx="1"/>
          </p:nvPr>
        </p:nvSpPr>
        <p:spPr>
          <a:xfrm>
            <a:off x="5081286" y="5176214"/>
            <a:ext cx="6551270" cy="499583"/>
          </a:xfrm>
          <a:prstGeom prst="rect">
            <a:avLst/>
          </a:prstGeom>
        </p:spPr>
        <p:txBody>
          <a:bodyPr lIns="251999" bIns="144000" anchor="b" anchorCtr="0">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9" name="Plassholder for tekst 14">
            <a:extLst>
              <a:ext uri="{FF2B5EF4-FFF2-40B4-BE49-F238E27FC236}">
                <a16:creationId xmlns:a16="http://schemas.microsoft.com/office/drawing/2014/main" id="{CE288CB6-2AF2-714F-AFB8-8F7774555600}"/>
              </a:ext>
            </a:extLst>
          </p:cNvPr>
          <p:cNvSpPr>
            <a:spLocks noGrp="1"/>
          </p:cNvSpPr>
          <p:nvPr>
            <p:ph type="body" sz="quarter" idx="10" hasCustomPrompt="1"/>
          </p:nvPr>
        </p:nvSpPr>
        <p:spPr>
          <a:xfrm>
            <a:off x="9717088" y="6165733"/>
            <a:ext cx="2167863" cy="285718"/>
          </a:xfrm>
        </p:spPr>
        <p:txBody>
          <a:bodyPr lIns="0" rIns="0">
            <a:normAutofit/>
          </a:bodyPr>
          <a:lstStyle>
            <a:lvl1pPr marL="0" indent="0" algn="r">
              <a:buNone/>
              <a:defRPr sz="1400"/>
            </a:lvl1pPr>
          </a:lstStyle>
          <a:p>
            <a:pPr lvl="0"/>
            <a:r>
              <a:rPr lang="nb-NO" dirty="0"/>
              <a:t>Navn </a:t>
            </a:r>
            <a:r>
              <a:rPr lang="nb-NO" dirty="0" err="1"/>
              <a:t>Navnesen</a:t>
            </a:r>
            <a:endParaRPr lang="nb-NO" dirty="0"/>
          </a:p>
        </p:txBody>
      </p:sp>
      <p:sp>
        <p:nvSpPr>
          <p:cNvPr id="12" name="Plassholder for tekst 14">
            <a:extLst>
              <a:ext uri="{FF2B5EF4-FFF2-40B4-BE49-F238E27FC236}">
                <a16:creationId xmlns:a16="http://schemas.microsoft.com/office/drawing/2014/main" id="{FBB2BB15-8052-804B-A405-A51C8EA64777}"/>
              </a:ext>
            </a:extLst>
          </p:cNvPr>
          <p:cNvSpPr>
            <a:spLocks noGrp="1"/>
          </p:cNvSpPr>
          <p:nvPr>
            <p:ph type="body" sz="quarter" idx="11" hasCustomPrompt="1"/>
          </p:nvPr>
        </p:nvSpPr>
        <p:spPr>
          <a:xfrm>
            <a:off x="9717088" y="6394815"/>
            <a:ext cx="2167863" cy="285718"/>
          </a:xfrm>
        </p:spPr>
        <p:txBody>
          <a:bodyPr lIns="0" rIns="0">
            <a:normAutofit/>
          </a:bodyPr>
          <a:lstStyle>
            <a:lvl1pPr marL="0" indent="0" algn="r">
              <a:buNone/>
              <a:defRPr sz="1400"/>
            </a:lvl1pPr>
          </a:lstStyle>
          <a:p>
            <a:pPr lvl="0"/>
            <a:r>
              <a:rPr lang="nb-NO" dirty="0"/>
              <a:t>Dato</a:t>
            </a:r>
          </a:p>
        </p:txBody>
      </p:sp>
    </p:spTree>
    <p:extLst>
      <p:ext uri="{BB962C8B-B14F-4D97-AF65-F5344CB8AC3E}">
        <p14:creationId xmlns:p14="http://schemas.microsoft.com/office/powerpoint/2010/main" val="32784207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_3">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30393C2-60CD-694E-AD4A-7E8E762C250B}"/>
              </a:ext>
            </a:extLst>
          </p:cNvPr>
          <p:cNvSpPr/>
          <p:nvPr userDrawn="1"/>
        </p:nvSpPr>
        <p:spPr>
          <a:xfrm>
            <a:off x="327647" y="169696"/>
            <a:ext cx="11545200" cy="5569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6" name="Rektangel 5">
            <a:extLst>
              <a:ext uri="{FF2B5EF4-FFF2-40B4-BE49-F238E27FC236}">
                <a16:creationId xmlns:a16="http://schemas.microsoft.com/office/drawing/2014/main" id="{152EC511-78F4-1242-B1EE-A8BA087391DC}"/>
              </a:ext>
            </a:extLst>
          </p:cNvPr>
          <p:cNvSpPr/>
          <p:nvPr userDrawn="1"/>
        </p:nvSpPr>
        <p:spPr>
          <a:xfrm>
            <a:off x="347241" y="300324"/>
            <a:ext cx="11545200" cy="5569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E7E03A24-87EC-3240-BD0F-6490F7770288}"/>
              </a:ext>
            </a:extLst>
          </p:cNvPr>
          <p:cNvSpPr>
            <a:spLocks noGrp="1"/>
          </p:cNvSpPr>
          <p:nvPr>
            <p:ph type="ctrTitle" hasCustomPrompt="1"/>
          </p:nvPr>
        </p:nvSpPr>
        <p:spPr>
          <a:xfrm>
            <a:off x="1420422" y="989334"/>
            <a:ext cx="6551271" cy="1773760"/>
          </a:xfrm>
          <a:prstGeom prst="rect">
            <a:avLst/>
          </a:prstGeom>
          <a:noFill/>
        </p:spPr>
        <p:txBody>
          <a:bodyPr lIns="216000" tIns="216000" rIns="216000" anchor="t" anchorCtr="0">
            <a:normAutofit/>
          </a:bodyPr>
          <a:lstStyle>
            <a:lvl1pPr algn="l">
              <a:defRPr sz="3600">
                <a:solidFill>
                  <a:srgbClr val="FFFFFF"/>
                </a:solidFill>
              </a:defRPr>
            </a:lvl1pPr>
          </a:lstStyle>
          <a:p>
            <a:r>
              <a:rPr lang="nb-NO" dirty="0"/>
              <a:t>Klikk for å redigere tittelstil</a:t>
            </a:r>
            <a:br>
              <a:rPr lang="nb-NO" dirty="0"/>
            </a:br>
            <a:endParaRPr lang="nb-NO" dirty="0"/>
          </a:p>
        </p:txBody>
      </p:sp>
      <p:sp>
        <p:nvSpPr>
          <p:cNvPr id="3" name="Undertittel 2">
            <a:extLst>
              <a:ext uri="{FF2B5EF4-FFF2-40B4-BE49-F238E27FC236}">
                <a16:creationId xmlns:a16="http://schemas.microsoft.com/office/drawing/2014/main" id="{285058F5-6174-CC4D-AF3B-67BED9971DCD}"/>
              </a:ext>
            </a:extLst>
          </p:cNvPr>
          <p:cNvSpPr>
            <a:spLocks noGrp="1"/>
          </p:cNvSpPr>
          <p:nvPr>
            <p:ph type="subTitle" idx="1"/>
          </p:nvPr>
        </p:nvSpPr>
        <p:spPr>
          <a:xfrm>
            <a:off x="1420423" y="2320096"/>
            <a:ext cx="6551270" cy="442998"/>
          </a:xfrm>
          <a:prstGeom prst="rect">
            <a:avLst/>
          </a:prstGeom>
        </p:spPr>
        <p:txBody>
          <a:bodyPr lIns="251999">
            <a:normAutofit/>
          </a:bodyPr>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0" name="Plassholder for tekst 14">
            <a:extLst>
              <a:ext uri="{FF2B5EF4-FFF2-40B4-BE49-F238E27FC236}">
                <a16:creationId xmlns:a16="http://schemas.microsoft.com/office/drawing/2014/main" id="{A659BCE5-CC46-4D44-ADD2-9175EEA776C9}"/>
              </a:ext>
            </a:extLst>
          </p:cNvPr>
          <p:cNvSpPr>
            <a:spLocks noGrp="1"/>
          </p:cNvSpPr>
          <p:nvPr>
            <p:ph type="body" sz="quarter" idx="10" hasCustomPrompt="1"/>
          </p:nvPr>
        </p:nvSpPr>
        <p:spPr>
          <a:xfrm>
            <a:off x="9717088" y="6165733"/>
            <a:ext cx="2167863" cy="285718"/>
          </a:xfrm>
        </p:spPr>
        <p:txBody>
          <a:bodyPr lIns="0" rIns="0">
            <a:normAutofit/>
          </a:bodyPr>
          <a:lstStyle>
            <a:lvl1pPr marL="0" indent="0" algn="r">
              <a:buNone/>
              <a:defRPr sz="1400"/>
            </a:lvl1pPr>
          </a:lstStyle>
          <a:p>
            <a:pPr lvl="0"/>
            <a:r>
              <a:rPr lang="nb-NO" dirty="0"/>
              <a:t>Navn </a:t>
            </a:r>
            <a:r>
              <a:rPr lang="nb-NO" dirty="0" err="1"/>
              <a:t>Navnesen</a:t>
            </a:r>
            <a:endParaRPr lang="nb-NO" dirty="0"/>
          </a:p>
        </p:txBody>
      </p:sp>
      <p:sp>
        <p:nvSpPr>
          <p:cNvPr id="11" name="Plassholder for tekst 14">
            <a:extLst>
              <a:ext uri="{FF2B5EF4-FFF2-40B4-BE49-F238E27FC236}">
                <a16:creationId xmlns:a16="http://schemas.microsoft.com/office/drawing/2014/main" id="{005C2718-3AA8-1542-9718-B9CB66F68D19}"/>
              </a:ext>
            </a:extLst>
          </p:cNvPr>
          <p:cNvSpPr>
            <a:spLocks noGrp="1"/>
          </p:cNvSpPr>
          <p:nvPr>
            <p:ph type="body" sz="quarter" idx="11" hasCustomPrompt="1"/>
          </p:nvPr>
        </p:nvSpPr>
        <p:spPr>
          <a:xfrm>
            <a:off x="9717088" y="6394815"/>
            <a:ext cx="2167863" cy="285718"/>
          </a:xfrm>
        </p:spPr>
        <p:txBody>
          <a:bodyPr lIns="0" rIns="0">
            <a:normAutofit/>
          </a:bodyPr>
          <a:lstStyle>
            <a:lvl1pPr marL="0" indent="0" algn="r">
              <a:buNone/>
              <a:defRPr sz="1400"/>
            </a:lvl1pPr>
          </a:lstStyle>
          <a:p>
            <a:pPr lvl="0"/>
            <a:r>
              <a:rPr lang="nb-NO" dirty="0"/>
              <a:t>Dato</a:t>
            </a:r>
          </a:p>
        </p:txBody>
      </p:sp>
    </p:spTree>
    <p:extLst>
      <p:ext uri="{BB962C8B-B14F-4D97-AF65-F5344CB8AC3E}">
        <p14:creationId xmlns:p14="http://schemas.microsoft.com/office/powerpoint/2010/main" val="38476860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vedoppsett_bilde_1">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BFFE4473-7E17-6C4F-B476-DFA88483431C}"/>
              </a:ext>
            </a:extLst>
          </p:cNvPr>
          <p:cNvSpPr>
            <a:spLocks noGrp="1"/>
          </p:cNvSpPr>
          <p:nvPr>
            <p:ph type="body" sz="quarter" idx="11"/>
          </p:nvPr>
        </p:nvSpPr>
        <p:spPr>
          <a:xfrm>
            <a:off x="315268" y="1714500"/>
            <a:ext cx="6780476" cy="4154488"/>
          </a:xfrm>
        </p:spPr>
        <p:txBody>
          <a:bodyPr lIns="1296000" anchor="ctr"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bilde 6">
            <a:extLst>
              <a:ext uri="{FF2B5EF4-FFF2-40B4-BE49-F238E27FC236}">
                <a16:creationId xmlns:a16="http://schemas.microsoft.com/office/drawing/2014/main" id="{3E6F83F8-1E5F-2E46-8A1E-36DED3FE06D1}"/>
              </a:ext>
            </a:extLst>
          </p:cNvPr>
          <p:cNvSpPr>
            <a:spLocks noGrp="1"/>
          </p:cNvSpPr>
          <p:nvPr>
            <p:ph type="pic" sz="quarter" idx="12"/>
          </p:nvPr>
        </p:nvSpPr>
        <p:spPr>
          <a:xfrm>
            <a:off x="7237200" y="309600"/>
            <a:ext cx="4640400" cy="5569200"/>
          </a:xfrm>
        </p:spPr>
        <p:txBody>
          <a:bodyPr lIns="0" rIns="90000" anchor="ctr">
            <a:noAutofit/>
          </a:bodyPr>
          <a:lstStyle>
            <a:lvl1pPr marL="0" indent="0" algn="ctr">
              <a:buNone/>
              <a:defRPr sz="1400">
                <a:solidFill>
                  <a:schemeClr val="tx1">
                    <a:lumMod val="50000"/>
                    <a:lumOff val="50000"/>
                  </a:schemeClr>
                </a:solidFill>
              </a:defRPr>
            </a:lvl1pPr>
          </a:lstStyle>
          <a:p>
            <a:r>
              <a:rPr lang="nb-NO"/>
              <a:t>Klikk på ikonet for å legge til et bilde</a:t>
            </a:r>
            <a:endParaRPr lang="nb-NO" dirty="0"/>
          </a:p>
        </p:txBody>
      </p:sp>
      <p:sp>
        <p:nvSpPr>
          <p:cNvPr id="10" name="Plassholder for lysbildenummer 2">
            <a:extLst>
              <a:ext uri="{FF2B5EF4-FFF2-40B4-BE49-F238E27FC236}">
                <a16:creationId xmlns:a16="http://schemas.microsoft.com/office/drawing/2014/main" id="{F00DB066-7C9C-5C49-AADF-17C7FF91C208}"/>
              </a:ext>
            </a:extLst>
          </p:cNvPr>
          <p:cNvSpPr>
            <a:spLocks noGrp="1"/>
          </p:cNvSpPr>
          <p:nvPr>
            <p:ph type="sldNum" sz="quarter" idx="10"/>
          </p:nvPr>
        </p:nvSpPr>
        <p:spPr>
          <a:xfrm>
            <a:off x="8741226" y="6273800"/>
            <a:ext cx="3145974" cy="365125"/>
          </a:xfrm>
          <a:prstGeom prst="rect">
            <a:avLst/>
          </a:prstGeom>
        </p:spPr>
        <p:txBody>
          <a:bodyPr/>
          <a:lstStyle/>
          <a:p>
            <a:fld id="{95A8DE2A-19FE-AC44-BC45-E075CA97CA97}" type="slidenum">
              <a:rPr lang="nb-NO" smtClean="0"/>
              <a:pPr/>
              <a:t>‹#›</a:t>
            </a:fld>
            <a:endParaRPr lang="nb-NO" dirty="0"/>
          </a:p>
        </p:txBody>
      </p:sp>
      <p:sp>
        <p:nvSpPr>
          <p:cNvPr id="11" name="Plassholder for tittel 17">
            <a:extLst>
              <a:ext uri="{FF2B5EF4-FFF2-40B4-BE49-F238E27FC236}">
                <a16:creationId xmlns:a16="http://schemas.microsoft.com/office/drawing/2014/main" id="{27BCF23B-2C22-4742-B434-8BD2721BD466}"/>
              </a:ext>
            </a:extLst>
          </p:cNvPr>
          <p:cNvSpPr>
            <a:spLocks noGrp="1"/>
          </p:cNvSpPr>
          <p:nvPr>
            <p:ph type="title"/>
          </p:nvPr>
        </p:nvSpPr>
        <p:spPr>
          <a:xfrm>
            <a:off x="342900" y="319335"/>
            <a:ext cx="6780476" cy="1206000"/>
          </a:xfrm>
          <a:prstGeom prst="rect">
            <a:avLst/>
          </a:prstGeom>
        </p:spPr>
        <p:txBody>
          <a:bodyPr vert="horz" lIns="468000" tIns="360000" rIns="90000" bIns="45720" rtlCol="0" anchor="t" anchorCtr="0">
            <a:noAutofit/>
          </a:bodyPr>
          <a:lstStyle/>
          <a:p>
            <a:r>
              <a:rPr lang="nb-NO"/>
              <a:t>Klikk for å redigere tittelstil</a:t>
            </a:r>
            <a:endParaRPr lang="nb-NO" dirty="0"/>
          </a:p>
        </p:txBody>
      </p:sp>
    </p:spTree>
    <p:extLst>
      <p:ext uri="{BB962C8B-B14F-4D97-AF65-F5344CB8AC3E}">
        <p14:creationId xmlns:p14="http://schemas.microsoft.com/office/powerpoint/2010/main" val="79714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vedoppsett_bilde_2">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E6F83F8-1E5F-2E46-8A1E-36DED3FE06D1}"/>
              </a:ext>
            </a:extLst>
          </p:cNvPr>
          <p:cNvSpPr>
            <a:spLocks noGrp="1"/>
          </p:cNvSpPr>
          <p:nvPr>
            <p:ph type="pic" sz="quarter" idx="12"/>
          </p:nvPr>
        </p:nvSpPr>
        <p:spPr>
          <a:xfrm>
            <a:off x="7236333" y="309600"/>
            <a:ext cx="4640400" cy="2700000"/>
          </a:xfrm>
        </p:spPr>
        <p:txBody>
          <a:bodyPr lIns="0" anchor="ctr">
            <a:noAutofit/>
          </a:bodyPr>
          <a:lstStyle>
            <a:lvl1pPr marL="0" indent="0" algn="ctr">
              <a:buNone/>
              <a:defRPr sz="1400">
                <a:solidFill>
                  <a:schemeClr val="tx1">
                    <a:lumMod val="50000"/>
                    <a:lumOff val="50000"/>
                  </a:schemeClr>
                </a:solidFill>
              </a:defRPr>
            </a:lvl1pPr>
          </a:lstStyle>
          <a:p>
            <a:r>
              <a:rPr lang="nb-NO"/>
              <a:t>Klikk på ikonet for å legge til et bilde</a:t>
            </a:r>
            <a:endParaRPr lang="nb-NO" dirty="0"/>
          </a:p>
        </p:txBody>
      </p:sp>
      <p:sp>
        <p:nvSpPr>
          <p:cNvPr id="6" name="Plassholder for bilde 6">
            <a:extLst>
              <a:ext uri="{FF2B5EF4-FFF2-40B4-BE49-F238E27FC236}">
                <a16:creationId xmlns:a16="http://schemas.microsoft.com/office/drawing/2014/main" id="{47549C1C-6D31-EF45-B5EE-AC0C455EDD6F}"/>
              </a:ext>
            </a:extLst>
          </p:cNvPr>
          <p:cNvSpPr>
            <a:spLocks noGrp="1"/>
          </p:cNvSpPr>
          <p:nvPr>
            <p:ph type="pic" sz="quarter" idx="13"/>
          </p:nvPr>
        </p:nvSpPr>
        <p:spPr>
          <a:xfrm>
            <a:off x="7236333" y="3169920"/>
            <a:ext cx="4640400" cy="2700000"/>
          </a:xfrm>
        </p:spPr>
        <p:txBody>
          <a:bodyPr lIns="0" rIns="90000" anchor="ctr">
            <a:noAutofit/>
          </a:bodyPr>
          <a:lstStyle>
            <a:lvl1pPr marL="0" indent="0" algn="ctr">
              <a:buNone/>
              <a:defRPr sz="1400">
                <a:solidFill>
                  <a:schemeClr val="tx1">
                    <a:lumMod val="50000"/>
                    <a:lumOff val="50000"/>
                  </a:schemeClr>
                </a:solidFill>
              </a:defRPr>
            </a:lvl1pPr>
          </a:lstStyle>
          <a:p>
            <a:r>
              <a:rPr lang="nb-NO"/>
              <a:t>Klikk på ikonet for å legge til et bilde</a:t>
            </a:r>
            <a:endParaRPr lang="nb-NO" dirty="0"/>
          </a:p>
        </p:txBody>
      </p:sp>
      <p:sp>
        <p:nvSpPr>
          <p:cNvPr id="9" name="Plassholder for tekst 4">
            <a:extLst>
              <a:ext uri="{FF2B5EF4-FFF2-40B4-BE49-F238E27FC236}">
                <a16:creationId xmlns:a16="http://schemas.microsoft.com/office/drawing/2014/main" id="{6BEB3AE3-41D5-AF45-9983-417D8CABBC9E}"/>
              </a:ext>
            </a:extLst>
          </p:cNvPr>
          <p:cNvSpPr>
            <a:spLocks noGrp="1"/>
          </p:cNvSpPr>
          <p:nvPr>
            <p:ph type="body" sz="quarter" idx="11"/>
          </p:nvPr>
        </p:nvSpPr>
        <p:spPr>
          <a:xfrm>
            <a:off x="315268" y="1714500"/>
            <a:ext cx="6780476" cy="4154488"/>
          </a:xfrm>
        </p:spPr>
        <p:txBody>
          <a:bodyPr lIns="1296000" anchor="ctr"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lysbildenummer 2">
            <a:extLst>
              <a:ext uri="{FF2B5EF4-FFF2-40B4-BE49-F238E27FC236}">
                <a16:creationId xmlns:a16="http://schemas.microsoft.com/office/drawing/2014/main" id="{A2CD2878-5D37-AD48-9821-A30B0A7F1332}"/>
              </a:ext>
            </a:extLst>
          </p:cNvPr>
          <p:cNvSpPr>
            <a:spLocks noGrp="1"/>
          </p:cNvSpPr>
          <p:nvPr>
            <p:ph type="sldNum" sz="quarter" idx="10"/>
          </p:nvPr>
        </p:nvSpPr>
        <p:spPr>
          <a:xfrm>
            <a:off x="8741226" y="6273800"/>
            <a:ext cx="3145974" cy="365125"/>
          </a:xfrm>
          <a:prstGeom prst="rect">
            <a:avLst/>
          </a:prstGeom>
        </p:spPr>
        <p:txBody>
          <a:bodyPr/>
          <a:lstStyle/>
          <a:p>
            <a:fld id="{95A8DE2A-19FE-AC44-BC45-E075CA97CA97}" type="slidenum">
              <a:rPr lang="nb-NO" smtClean="0"/>
              <a:pPr/>
              <a:t>‹#›</a:t>
            </a:fld>
            <a:endParaRPr lang="nb-NO" dirty="0"/>
          </a:p>
        </p:txBody>
      </p:sp>
      <p:sp>
        <p:nvSpPr>
          <p:cNvPr id="11" name="Plassholder for tittel 17">
            <a:extLst>
              <a:ext uri="{FF2B5EF4-FFF2-40B4-BE49-F238E27FC236}">
                <a16:creationId xmlns:a16="http://schemas.microsoft.com/office/drawing/2014/main" id="{98874AFC-A49C-784D-9CF1-A732AD9D57D6}"/>
              </a:ext>
            </a:extLst>
          </p:cNvPr>
          <p:cNvSpPr>
            <a:spLocks noGrp="1"/>
          </p:cNvSpPr>
          <p:nvPr>
            <p:ph type="title"/>
          </p:nvPr>
        </p:nvSpPr>
        <p:spPr>
          <a:xfrm>
            <a:off x="342900" y="319335"/>
            <a:ext cx="6780476" cy="1206000"/>
          </a:xfrm>
          <a:prstGeom prst="rect">
            <a:avLst/>
          </a:prstGeom>
        </p:spPr>
        <p:txBody>
          <a:bodyPr vert="horz" lIns="468000" tIns="360000" rIns="90000" bIns="45720" rtlCol="0" anchor="t" anchorCtr="0">
            <a:noAutofit/>
          </a:bodyPr>
          <a:lstStyle/>
          <a:p>
            <a:r>
              <a:rPr lang="nb-NO"/>
              <a:t>Klikk for å redigere tittelstil</a:t>
            </a:r>
            <a:endParaRPr lang="nb-NO" dirty="0"/>
          </a:p>
        </p:txBody>
      </p:sp>
    </p:spTree>
    <p:extLst>
      <p:ext uri="{BB962C8B-B14F-4D97-AF65-F5344CB8AC3E}">
        <p14:creationId xmlns:p14="http://schemas.microsoft.com/office/powerpoint/2010/main" val="314059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vedoppsett_bilde_3">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E6F83F8-1E5F-2E46-8A1E-36DED3FE06D1}"/>
              </a:ext>
            </a:extLst>
          </p:cNvPr>
          <p:cNvSpPr>
            <a:spLocks noGrp="1"/>
          </p:cNvSpPr>
          <p:nvPr>
            <p:ph type="pic" sz="quarter" idx="12"/>
          </p:nvPr>
        </p:nvSpPr>
        <p:spPr>
          <a:xfrm>
            <a:off x="7236333" y="309600"/>
            <a:ext cx="4640400" cy="2700000"/>
          </a:xfrm>
        </p:spPr>
        <p:txBody>
          <a:bodyPr lIns="0" rIns="90000" anchor="ctr">
            <a:noAutofit/>
          </a:bodyPr>
          <a:lstStyle>
            <a:lvl1pPr marL="0" indent="0" algn="ctr">
              <a:buNone/>
              <a:defRPr sz="1400">
                <a:solidFill>
                  <a:schemeClr val="tx1">
                    <a:lumMod val="50000"/>
                    <a:lumOff val="50000"/>
                  </a:schemeClr>
                </a:solidFill>
              </a:defRPr>
            </a:lvl1pPr>
          </a:lstStyle>
          <a:p>
            <a:r>
              <a:rPr lang="nb-NO"/>
              <a:t>Klikk på ikonet for å legge til et bilde</a:t>
            </a:r>
            <a:endParaRPr lang="nb-NO" dirty="0"/>
          </a:p>
        </p:txBody>
      </p:sp>
      <p:sp>
        <p:nvSpPr>
          <p:cNvPr id="6" name="Plassholder for bilde 6">
            <a:extLst>
              <a:ext uri="{FF2B5EF4-FFF2-40B4-BE49-F238E27FC236}">
                <a16:creationId xmlns:a16="http://schemas.microsoft.com/office/drawing/2014/main" id="{47549C1C-6D31-EF45-B5EE-AC0C455EDD6F}"/>
              </a:ext>
            </a:extLst>
          </p:cNvPr>
          <p:cNvSpPr>
            <a:spLocks noGrp="1"/>
          </p:cNvSpPr>
          <p:nvPr>
            <p:ph type="pic" sz="quarter" idx="13"/>
          </p:nvPr>
        </p:nvSpPr>
        <p:spPr>
          <a:xfrm>
            <a:off x="7236333" y="3169920"/>
            <a:ext cx="2232000" cy="2700000"/>
          </a:xfrm>
        </p:spPr>
        <p:txBody>
          <a:bodyPr lIns="0" rIns="90000" anchor="ctr">
            <a:noAutofit/>
          </a:bodyPr>
          <a:lstStyle>
            <a:lvl1pPr marL="0" indent="0" algn="ctr">
              <a:buNone/>
              <a:defRPr sz="1400">
                <a:solidFill>
                  <a:schemeClr val="tx1">
                    <a:lumMod val="50000"/>
                    <a:lumOff val="50000"/>
                  </a:schemeClr>
                </a:solidFill>
              </a:defRPr>
            </a:lvl1pPr>
          </a:lstStyle>
          <a:p>
            <a:r>
              <a:rPr lang="nb-NO"/>
              <a:t>Klikk på ikonet for å legge til et bilde</a:t>
            </a:r>
            <a:endParaRPr lang="nb-NO" dirty="0"/>
          </a:p>
        </p:txBody>
      </p:sp>
      <p:sp>
        <p:nvSpPr>
          <p:cNvPr id="8" name="Plassholder for bilde 6">
            <a:extLst>
              <a:ext uri="{FF2B5EF4-FFF2-40B4-BE49-F238E27FC236}">
                <a16:creationId xmlns:a16="http://schemas.microsoft.com/office/drawing/2014/main" id="{036E5FC3-2B56-674D-9280-F8C3182679C9}"/>
              </a:ext>
            </a:extLst>
          </p:cNvPr>
          <p:cNvSpPr>
            <a:spLocks noGrp="1"/>
          </p:cNvSpPr>
          <p:nvPr>
            <p:ph type="pic" sz="quarter" idx="14"/>
          </p:nvPr>
        </p:nvSpPr>
        <p:spPr>
          <a:xfrm>
            <a:off x="9644733" y="3169920"/>
            <a:ext cx="2232000" cy="2700000"/>
          </a:xfrm>
        </p:spPr>
        <p:txBody>
          <a:bodyPr lIns="0" rIns="90000" anchor="ctr">
            <a:noAutofit/>
          </a:bodyPr>
          <a:lstStyle>
            <a:lvl1pPr marL="0" indent="0" algn="ctr">
              <a:buNone/>
              <a:defRPr sz="1400">
                <a:solidFill>
                  <a:schemeClr val="tx1">
                    <a:lumMod val="50000"/>
                    <a:lumOff val="50000"/>
                  </a:schemeClr>
                </a:solidFill>
              </a:defRPr>
            </a:lvl1pPr>
          </a:lstStyle>
          <a:p>
            <a:r>
              <a:rPr lang="nb-NO"/>
              <a:t>Klikk på ikonet for å legge til et bilde</a:t>
            </a:r>
            <a:endParaRPr lang="nb-NO" dirty="0"/>
          </a:p>
        </p:txBody>
      </p:sp>
      <p:sp>
        <p:nvSpPr>
          <p:cNvPr id="10" name="Plassholder for tekst 4">
            <a:extLst>
              <a:ext uri="{FF2B5EF4-FFF2-40B4-BE49-F238E27FC236}">
                <a16:creationId xmlns:a16="http://schemas.microsoft.com/office/drawing/2014/main" id="{453EF379-9F81-6840-96D1-4088067F9394}"/>
              </a:ext>
            </a:extLst>
          </p:cNvPr>
          <p:cNvSpPr>
            <a:spLocks noGrp="1"/>
          </p:cNvSpPr>
          <p:nvPr>
            <p:ph type="body" sz="quarter" idx="11"/>
          </p:nvPr>
        </p:nvSpPr>
        <p:spPr>
          <a:xfrm>
            <a:off x="315268" y="1714500"/>
            <a:ext cx="6780476" cy="4154488"/>
          </a:xfrm>
        </p:spPr>
        <p:txBody>
          <a:bodyPr lIns="1296000" anchor="ctr"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lysbildenummer 2">
            <a:extLst>
              <a:ext uri="{FF2B5EF4-FFF2-40B4-BE49-F238E27FC236}">
                <a16:creationId xmlns:a16="http://schemas.microsoft.com/office/drawing/2014/main" id="{D7292759-8CA9-8A4F-A6DB-470B85ED486A}"/>
              </a:ext>
            </a:extLst>
          </p:cNvPr>
          <p:cNvSpPr>
            <a:spLocks noGrp="1"/>
          </p:cNvSpPr>
          <p:nvPr>
            <p:ph type="sldNum" sz="quarter" idx="10"/>
          </p:nvPr>
        </p:nvSpPr>
        <p:spPr>
          <a:xfrm>
            <a:off x="8741226" y="6273800"/>
            <a:ext cx="3145974" cy="365125"/>
          </a:xfrm>
          <a:prstGeom prst="rect">
            <a:avLst/>
          </a:prstGeom>
        </p:spPr>
        <p:txBody>
          <a:bodyPr/>
          <a:lstStyle/>
          <a:p>
            <a:fld id="{95A8DE2A-19FE-AC44-BC45-E075CA97CA97}" type="slidenum">
              <a:rPr lang="nb-NO" smtClean="0"/>
              <a:pPr/>
              <a:t>‹#›</a:t>
            </a:fld>
            <a:endParaRPr lang="nb-NO" dirty="0"/>
          </a:p>
        </p:txBody>
      </p:sp>
      <p:sp>
        <p:nvSpPr>
          <p:cNvPr id="12" name="Plassholder for tittel 17">
            <a:extLst>
              <a:ext uri="{FF2B5EF4-FFF2-40B4-BE49-F238E27FC236}">
                <a16:creationId xmlns:a16="http://schemas.microsoft.com/office/drawing/2014/main" id="{6DB9F3AF-AF9F-1B46-8A09-D355EFFA0341}"/>
              </a:ext>
            </a:extLst>
          </p:cNvPr>
          <p:cNvSpPr>
            <a:spLocks noGrp="1"/>
          </p:cNvSpPr>
          <p:nvPr>
            <p:ph type="title"/>
          </p:nvPr>
        </p:nvSpPr>
        <p:spPr>
          <a:xfrm>
            <a:off x="342900" y="319335"/>
            <a:ext cx="6780476" cy="1206000"/>
          </a:xfrm>
          <a:prstGeom prst="rect">
            <a:avLst/>
          </a:prstGeom>
        </p:spPr>
        <p:txBody>
          <a:bodyPr vert="horz" lIns="468000" tIns="360000" rIns="90000" bIns="45720" rtlCol="0" anchor="t" anchorCtr="0">
            <a:noAutofit/>
          </a:bodyPr>
          <a:lstStyle/>
          <a:p>
            <a:r>
              <a:rPr lang="nb-NO"/>
              <a:t>Klikk for å redigere tittelstil</a:t>
            </a:r>
            <a:endParaRPr lang="nb-NO" dirty="0"/>
          </a:p>
        </p:txBody>
      </p:sp>
    </p:spTree>
    <p:extLst>
      <p:ext uri="{BB962C8B-B14F-4D97-AF65-F5344CB8AC3E}">
        <p14:creationId xmlns:p14="http://schemas.microsoft.com/office/powerpoint/2010/main" val="208010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vedoppsett_Diverse innhold">
    <p:spTree>
      <p:nvGrpSpPr>
        <p:cNvPr id="1" name=""/>
        <p:cNvGrpSpPr/>
        <p:nvPr/>
      </p:nvGrpSpPr>
      <p:grpSpPr>
        <a:xfrm>
          <a:off x="0" y="0"/>
          <a:ext cx="0" cy="0"/>
          <a:chOff x="0" y="0"/>
          <a:chExt cx="0" cy="0"/>
        </a:xfrm>
      </p:grpSpPr>
      <p:sp>
        <p:nvSpPr>
          <p:cNvPr id="11" name="Plassholder for lysbildenummer 2">
            <a:extLst>
              <a:ext uri="{FF2B5EF4-FFF2-40B4-BE49-F238E27FC236}">
                <a16:creationId xmlns:a16="http://schemas.microsoft.com/office/drawing/2014/main" id="{CB940E0C-EDDE-FA42-A66F-714C2E7B5564}"/>
              </a:ext>
            </a:extLst>
          </p:cNvPr>
          <p:cNvSpPr>
            <a:spLocks noGrp="1"/>
          </p:cNvSpPr>
          <p:nvPr>
            <p:ph type="sldNum" sz="quarter" idx="10"/>
          </p:nvPr>
        </p:nvSpPr>
        <p:spPr>
          <a:xfrm>
            <a:off x="8741226" y="6273800"/>
            <a:ext cx="3145974" cy="365125"/>
          </a:xfrm>
          <a:prstGeom prst="rect">
            <a:avLst/>
          </a:prstGeom>
        </p:spPr>
        <p:txBody>
          <a:bodyPr/>
          <a:lstStyle/>
          <a:p>
            <a:fld id="{95A8DE2A-19FE-AC44-BC45-E075CA97CA97}" type="slidenum">
              <a:rPr lang="nb-NO" smtClean="0"/>
              <a:pPr/>
              <a:t>‹#›</a:t>
            </a:fld>
            <a:endParaRPr lang="nb-NO" dirty="0"/>
          </a:p>
        </p:txBody>
      </p:sp>
      <p:sp>
        <p:nvSpPr>
          <p:cNvPr id="13" name="Plassholder for tittel 17">
            <a:extLst>
              <a:ext uri="{FF2B5EF4-FFF2-40B4-BE49-F238E27FC236}">
                <a16:creationId xmlns:a16="http://schemas.microsoft.com/office/drawing/2014/main" id="{668D4C49-2CB7-1749-9912-8E2205D97CC7}"/>
              </a:ext>
            </a:extLst>
          </p:cNvPr>
          <p:cNvSpPr>
            <a:spLocks noGrp="1"/>
          </p:cNvSpPr>
          <p:nvPr>
            <p:ph type="title"/>
          </p:nvPr>
        </p:nvSpPr>
        <p:spPr>
          <a:xfrm>
            <a:off x="342900" y="319335"/>
            <a:ext cx="10215372" cy="1206000"/>
          </a:xfrm>
          <a:prstGeom prst="rect">
            <a:avLst/>
          </a:prstGeom>
        </p:spPr>
        <p:txBody>
          <a:bodyPr vert="horz" lIns="468000" tIns="360000" rIns="90000" bIns="45720" rtlCol="0" anchor="t" anchorCtr="0">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F4CC7496-F96D-1E46-B7AA-FB0B6F67F72C}"/>
              </a:ext>
            </a:extLst>
          </p:cNvPr>
          <p:cNvSpPr>
            <a:spLocks noGrp="1"/>
          </p:cNvSpPr>
          <p:nvPr>
            <p:ph sz="quarter" idx="11"/>
          </p:nvPr>
        </p:nvSpPr>
        <p:spPr>
          <a:xfrm>
            <a:off x="1631950" y="2310063"/>
            <a:ext cx="8926322" cy="3545305"/>
          </a:xfrm>
        </p:spPr>
        <p:txBody>
          <a:bodyPr lIns="0" anchor="ctr"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tekst 4">
            <a:extLst>
              <a:ext uri="{FF2B5EF4-FFF2-40B4-BE49-F238E27FC236}">
                <a16:creationId xmlns:a16="http://schemas.microsoft.com/office/drawing/2014/main" id="{76378115-F3A9-6E48-9971-B610D8DB47CD}"/>
              </a:ext>
            </a:extLst>
          </p:cNvPr>
          <p:cNvSpPr>
            <a:spLocks noGrp="1"/>
          </p:cNvSpPr>
          <p:nvPr>
            <p:ph type="body" sz="quarter" idx="12"/>
          </p:nvPr>
        </p:nvSpPr>
        <p:spPr>
          <a:xfrm>
            <a:off x="1631950" y="1866579"/>
            <a:ext cx="8987281" cy="443484"/>
          </a:xfrm>
        </p:spPr>
        <p:txBody>
          <a:bodyPr lIns="0">
            <a:noAutofit/>
          </a:bodyPr>
          <a:lstStyle>
            <a:lvl1pPr marL="0" indent="0">
              <a:buNone/>
              <a:defRPr sz="20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70696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opsett ">
    <p:spTree>
      <p:nvGrpSpPr>
        <p:cNvPr id="1" name=""/>
        <p:cNvGrpSpPr/>
        <p:nvPr/>
      </p:nvGrpSpPr>
      <p:grpSpPr>
        <a:xfrm>
          <a:off x="0" y="0"/>
          <a:ext cx="0" cy="0"/>
          <a:chOff x="0" y="0"/>
          <a:chExt cx="0" cy="0"/>
        </a:xfrm>
      </p:grpSpPr>
      <p:sp>
        <p:nvSpPr>
          <p:cNvPr id="9" name="Plassholder for tekst 12">
            <a:extLst>
              <a:ext uri="{FF2B5EF4-FFF2-40B4-BE49-F238E27FC236}">
                <a16:creationId xmlns:a16="http://schemas.microsoft.com/office/drawing/2014/main" id="{5E7183C6-8227-2145-A9A3-523EBB6F9A11}"/>
              </a:ext>
            </a:extLst>
          </p:cNvPr>
          <p:cNvSpPr>
            <a:spLocks noGrp="1"/>
          </p:cNvSpPr>
          <p:nvPr>
            <p:ph type="body" sz="quarter" idx="12"/>
          </p:nvPr>
        </p:nvSpPr>
        <p:spPr>
          <a:xfrm>
            <a:off x="1631950" y="2581275"/>
            <a:ext cx="8987282" cy="307777"/>
          </a:xfrm>
        </p:spPr>
        <p:txBody>
          <a:bodyPr lIns="0">
            <a:spAutoFit/>
          </a:bodyPr>
          <a:lstStyle>
            <a:lvl1pPr marL="0" indent="0">
              <a:lnSpc>
                <a:spcPct val="100000"/>
              </a:lnSpc>
              <a:spcAft>
                <a:spcPts val="120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0" name="Plassholder for tekst 4">
            <a:extLst>
              <a:ext uri="{FF2B5EF4-FFF2-40B4-BE49-F238E27FC236}">
                <a16:creationId xmlns:a16="http://schemas.microsoft.com/office/drawing/2014/main" id="{AD3C12A4-E6DB-9E4A-846B-03999EAE76B3}"/>
              </a:ext>
            </a:extLst>
          </p:cNvPr>
          <p:cNvSpPr>
            <a:spLocks noGrp="1"/>
          </p:cNvSpPr>
          <p:nvPr>
            <p:ph type="body" sz="quarter" idx="11"/>
          </p:nvPr>
        </p:nvSpPr>
        <p:spPr>
          <a:xfrm>
            <a:off x="1631950" y="2120365"/>
            <a:ext cx="8987281" cy="443484"/>
          </a:xfrm>
        </p:spPr>
        <p:txBody>
          <a:bodyPr lIns="0">
            <a:noAutofit/>
          </a:bodyPr>
          <a:lstStyle>
            <a:lvl1pPr marL="0" indent="0">
              <a:buNone/>
              <a:defRPr sz="20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3" name="Plassholder for lysbildenummer 2">
            <a:extLst>
              <a:ext uri="{FF2B5EF4-FFF2-40B4-BE49-F238E27FC236}">
                <a16:creationId xmlns:a16="http://schemas.microsoft.com/office/drawing/2014/main" id="{97B41F8D-B139-0C4F-ABA7-D512CC3F00ED}"/>
              </a:ext>
            </a:extLst>
          </p:cNvPr>
          <p:cNvSpPr>
            <a:spLocks noGrp="1"/>
          </p:cNvSpPr>
          <p:nvPr>
            <p:ph type="sldNum" sz="quarter" idx="10"/>
          </p:nvPr>
        </p:nvSpPr>
        <p:spPr>
          <a:xfrm>
            <a:off x="8741226" y="6273800"/>
            <a:ext cx="3145974" cy="365125"/>
          </a:xfrm>
          <a:prstGeom prst="rect">
            <a:avLst/>
          </a:prstGeom>
        </p:spPr>
        <p:txBody>
          <a:bodyPr/>
          <a:lstStyle/>
          <a:p>
            <a:fld id="{95A8DE2A-19FE-AC44-BC45-E075CA97CA97}" type="slidenum">
              <a:rPr lang="nb-NO" smtClean="0"/>
              <a:pPr/>
              <a:t>‹#›</a:t>
            </a:fld>
            <a:endParaRPr lang="nb-NO" dirty="0"/>
          </a:p>
        </p:txBody>
      </p:sp>
      <p:sp>
        <p:nvSpPr>
          <p:cNvPr id="14" name="Plassholder for tittel 17">
            <a:extLst>
              <a:ext uri="{FF2B5EF4-FFF2-40B4-BE49-F238E27FC236}">
                <a16:creationId xmlns:a16="http://schemas.microsoft.com/office/drawing/2014/main" id="{42D105E0-C0E1-D543-82C8-6F3E943324AC}"/>
              </a:ext>
            </a:extLst>
          </p:cNvPr>
          <p:cNvSpPr>
            <a:spLocks noGrp="1"/>
          </p:cNvSpPr>
          <p:nvPr>
            <p:ph type="title"/>
          </p:nvPr>
        </p:nvSpPr>
        <p:spPr>
          <a:xfrm>
            <a:off x="342899" y="319335"/>
            <a:ext cx="10276331" cy="1206000"/>
          </a:xfrm>
          <a:prstGeom prst="rect">
            <a:avLst/>
          </a:prstGeom>
        </p:spPr>
        <p:txBody>
          <a:bodyPr vert="horz" lIns="468000" tIns="360000" rIns="90000" bIns="45720" rtlCol="0" anchor="t" anchorCtr="0">
            <a:noAutofit/>
          </a:bodyPr>
          <a:lstStyle/>
          <a:p>
            <a:r>
              <a:rPr lang="nb-NO"/>
              <a:t>Klikk for å redigere tittelstil</a:t>
            </a:r>
            <a:endParaRPr lang="nb-NO" dirty="0"/>
          </a:p>
        </p:txBody>
      </p:sp>
    </p:spTree>
    <p:extLst>
      <p:ext uri="{BB962C8B-B14F-4D97-AF65-F5344CB8AC3E}">
        <p14:creationId xmlns:p14="http://schemas.microsoft.com/office/powerpoint/2010/main" val="308546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oppsett 2">
    <p:spTree>
      <p:nvGrpSpPr>
        <p:cNvPr id="1" name=""/>
        <p:cNvGrpSpPr/>
        <p:nvPr/>
      </p:nvGrpSpPr>
      <p:grpSpPr>
        <a:xfrm>
          <a:off x="0" y="0"/>
          <a:ext cx="0" cy="0"/>
          <a:chOff x="0" y="0"/>
          <a:chExt cx="0" cy="0"/>
        </a:xfrm>
      </p:grpSpPr>
      <p:sp>
        <p:nvSpPr>
          <p:cNvPr id="10" name="Plassholder for tekst 4">
            <a:extLst>
              <a:ext uri="{FF2B5EF4-FFF2-40B4-BE49-F238E27FC236}">
                <a16:creationId xmlns:a16="http://schemas.microsoft.com/office/drawing/2014/main" id="{AD3C12A4-E6DB-9E4A-846B-03999EAE76B3}"/>
              </a:ext>
            </a:extLst>
          </p:cNvPr>
          <p:cNvSpPr>
            <a:spLocks noGrp="1"/>
          </p:cNvSpPr>
          <p:nvPr>
            <p:ph type="body" sz="quarter" idx="11"/>
          </p:nvPr>
        </p:nvSpPr>
        <p:spPr>
          <a:xfrm>
            <a:off x="1631951" y="2120365"/>
            <a:ext cx="4805364" cy="443484"/>
          </a:xfrm>
        </p:spPr>
        <p:txBody>
          <a:bodyPr lIns="0" rIns="90000">
            <a:noAutofit/>
          </a:bodyPr>
          <a:lstStyle>
            <a:lvl1pPr marL="0" indent="0">
              <a:buNone/>
              <a:defRPr sz="20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2" name="Plassholder for tekst 4">
            <a:extLst>
              <a:ext uri="{FF2B5EF4-FFF2-40B4-BE49-F238E27FC236}">
                <a16:creationId xmlns:a16="http://schemas.microsoft.com/office/drawing/2014/main" id="{2F098547-902C-2F43-ACD6-136F2E0895E4}"/>
              </a:ext>
            </a:extLst>
          </p:cNvPr>
          <p:cNvSpPr>
            <a:spLocks noGrp="1"/>
          </p:cNvSpPr>
          <p:nvPr>
            <p:ph type="body" sz="quarter" idx="14"/>
          </p:nvPr>
        </p:nvSpPr>
        <p:spPr>
          <a:xfrm>
            <a:off x="6728207" y="2120365"/>
            <a:ext cx="4805364" cy="443484"/>
          </a:xfrm>
        </p:spPr>
        <p:txBody>
          <a:bodyPr lIns="0">
            <a:noAutofit/>
          </a:bodyPr>
          <a:lstStyle>
            <a:lvl1pPr marL="0" indent="0">
              <a:buNone/>
              <a:defRPr sz="20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4" name="Plassholder for lysbildenummer 2">
            <a:extLst>
              <a:ext uri="{FF2B5EF4-FFF2-40B4-BE49-F238E27FC236}">
                <a16:creationId xmlns:a16="http://schemas.microsoft.com/office/drawing/2014/main" id="{7E11106F-3BC6-3941-B7E7-FDF489787DE3}"/>
              </a:ext>
            </a:extLst>
          </p:cNvPr>
          <p:cNvSpPr>
            <a:spLocks noGrp="1"/>
          </p:cNvSpPr>
          <p:nvPr>
            <p:ph type="sldNum" sz="quarter" idx="10"/>
          </p:nvPr>
        </p:nvSpPr>
        <p:spPr>
          <a:xfrm>
            <a:off x="8741226" y="6273800"/>
            <a:ext cx="3145974" cy="365125"/>
          </a:xfrm>
          <a:prstGeom prst="rect">
            <a:avLst/>
          </a:prstGeom>
        </p:spPr>
        <p:txBody>
          <a:bodyPr/>
          <a:lstStyle/>
          <a:p>
            <a:fld id="{95A8DE2A-19FE-AC44-BC45-E075CA97CA97}" type="slidenum">
              <a:rPr lang="nb-NO" smtClean="0"/>
              <a:pPr/>
              <a:t>‹#›</a:t>
            </a:fld>
            <a:endParaRPr lang="nb-NO" dirty="0"/>
          </a:p>
        </p:txBody>
      </p:sp>
      <p:sp>
        <p:nvSpPr>
          <p:cNvPr id="15" name="Plassholder for tittel 17">
            <a:extLst>
              <a:ext uri="{FF2B5EF4-FFF2-40B4-BE49-F238E27FC236}">
                <a16:creationId xmlns:a16="http://schemas.microsoft.com/office/drawing/2014/main" id="{E009F439-900F-474C-9272-DE44216B70CC}"/>
              </a:ext>
            </a:extLst>
          </p:cNvPr>
          <p:cNvSpPr>
            <a:spLocks noGrp="1"/>
          </p:cNvSpPr>
          <p:nvPr>
            <p:ph type="title"/>
          </p:nvPr>
        </p:nvSpPr>
        <p:spPr>
          <a:xfrm>
            <a:off x="342900" y="319335"/>
            <a:ext cx="10215372" cy="1206000"/>
          </a:xfrm>
          <a:prstGeom prst="rect">
            <a:avLst/>
          </a:prstGeom>
        </p:spPr>
        <p:txBody>
          <a:bodyPr vert="horz" lIns="468000" tIns="360000" rIns="90000" bIns="45720" rtlCol="0" anchor="t" anchorCtr="0">
            <a:noAutofit/>
          </a:bodyPr>
          <a:lstStyle/>
          <a:p>
            <a:r>
              <a:rPr lang="nb-NO"/>
              <a:t>Klikk for å redigere tittelstil</a:t>
            </a:r>
            <a:endParaRPr lang="nb-NO" dirty="0"/>
          </a:p>
        </p:txBody>
      </p:sp>
      <p:sp>
        <p:nvSpPr>
          <p:cNvPr id="16" name="Plassholder for tekst 12">
            <a:extLst>
              <a:ext uri="{FF2B5EF4-FFF2-40B4-BE49-F238E27FC236}">
                <a16:creationId xmlns:a16="http://schemas.microsoft.com/office/drawing/2014/main" id="{BEE1C50E-0F60-3040-AB86-567C34624F08}"/>
              </a:ext>
            </a:extLst>
          </p:cNvPr>
          <p:cNvSpPr>
            <a:spLocks noGrp="1"/>
          </p:cNvSpPr>
          <p:nvPr>
            <p:ph type="body" sz="quarter" idx="12"/>
          </p:nvPr>
        </p:nvSpPr>
        <p:spPr>
          <a:xfrm>
            <a:off x="1631950" y="2581275"/>
            <a:ext cx="4805364" cy="307777"/>
          </a:xfrm>
        </p:spPr>
        <p:txBody>
          <a:bodyPr wrap="square" lIns="0">
            <a:spAutoFit/>
          </a:bodyPr>
          <a:lstStyle>
            <a:lvl1pPr marL="0" indent="0">
              <a:lnSpc>
                <a:spcPct val="100000"/>
              </a:lnSpc>
              <a:spcAft>
                <a:spcPts val="120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7" name="Plassholder for tekst 12">
            <a:extLst>
              <a:ext uri="{FF2B5EF4-FFF2-40B4-BE49-F238E27FC236}">
                <a16:creationId xmlns:a16="http://schemas.microsoft.com/office/drawing/2014/main" id="{15D20672-D749-9A4C-8AF6-2BC6C0CEC789}"/>
              </a:ext>
            </a:extLst>
          </p:cNvPr>
          <p:cNvSpPr>
            <a:spLocks noGrp="1"/>
          </p:cNvSpPr>
          <p:nvPr>
            <p:ph type="body" sz="quarter" idx="15"/>
          </p:nvPr>
        </p:nvSpPr>
        <p:spPr>
          <a:xfrm>
            <a:off x="6701256" y="2581275"/>
            <a:ext cx="4805364" cy="307777"/>
          </a:xfrm>
        </p:spPr>
        <p:txBody>
          <a:bodyPr wrap="square" lIns="0">
            <a:spAutoFit/>
          </a:bodyPr>
          <a:lstStyle>
            <a:lvl1pPr marL="0" indent="0">
              <a:lnSpc>
                <a:spcPct val="100000"/>
              </a:lnSpc>
              <a:spcAft>
                <a:spcPts val="120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18622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ED59B52B-7513-E741-8A31-870886EE3AAE}"/>
              </a:ext>
            </a:extLst>
          </p:cNvPr>
          <p:cNvSpPr/>
          <p:nvPr userDrawn="1"/>
        </p:nvSpPr>
        <p:spPr>
          <a:xfrm>
            <a:off x="342900" y="307809"/>
            <a:ext cx="11544300" cy="55694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nb-NO" dirty="0"/>
          </a:p>
        </p:txBody>
      </p:sp>
      <p:pic>
        <p:nvPicPr>
          <p:cNvPr id="16" name="Bilde 15">
            <a:extLst>
              <a:ext uri="{FF2B5EF4-FFF2-40B4-BE49-F238E27FC236}">
                <a16:creationId xmlns:a16="http://schemas.microsoft.com/office/drawing/2014/main" id="{E47CED1A-BABB-AD45-B1A3-C1E6706D80A2}"/>
              </a:ext>
            </a:extLst>
          </p:cNvPr>
          <p:cNvPicPr>
            <a:picLocks noChangeAspect="1"/>
          </p:cNvPicPr>
          <p:nvPr userDrawn="1"/>
        </p:nvPicPr>
        <p:blipFill>
          <a:blip r:embed="rId19"/>
          <a:stretch>
            <a:fillRect/>
          </a:stretch>
        </p:blipFill>
        <p:spPr>
          <a:xfrm>
            <a:off x="304800" y="6106288"/>
            <a:ext cx="1757363" cy="566891"/>
          </a:xfrm>
          <a:prstGeom prst="rect">
            <a:avLst/>
          </a:prstGeom>
        </p:spPr>
      </p:pic>
      <p:sp>
        <p:nvSpPr>
          <p:cNvPr id="18" name="Plassholder for tittel 17">
            <a:extLst>
              <a:ext uri="{FF2B5EF4-FFF2-40B4-BE49-F238E27FC236}">
                <a16:creationId xmlns:a16="http://schemas.microsoft.com/office/drawing/2014/main" id="{6C1E7E9C-4EF1-0D4C-968E-6A66AE8C7FB1}"/>
              </a:ext>
            </a:extLst>
          </p:cNvPr>
          <p:cNvSpPr>
            <a:spLocks noGrp="1"/>
          </p:cNvSpPr>
          <p:nvPr>
            <p:ph type="title"/>
          </p:nvPr>
        </p:nvSpPr>
        <p:spPr>
          <a:xfrm>
            <a:off x="342900" y="319335"/>
            <a:ext cx="10215372" cy="1206000"/>
          </a:xfrm>
          <a:prstGeom prst="rect">
            <a:avLst/>
          </a:prstGeom>
        </p:spPr>
        <p:txBody>
          <a:bodyPr vert="horz" lIns="468000" tIns="360000" rIns="90000" bIns="45720" rtlCol="0" anchor="t" anchorCtr="0">
            <a:noAutofit/>
          </a:bodyPr>
          <a:lstStyle/>
          <a:p>
            <a:r>
              <a:rPr lang="nb-NO" dirty="0"/>
              <a:t>Klikk for å redigere tittelstil</a:t>
            </a:r>
          </a:p>
        </p:txBody>
      </p:sp>
      <p:sp>
        <p:nvSpPr>
          <p:cNvPr id="20" name="Plassholder for tekst 19">
            <a:extLst>
              <a:ext uri="{FF2B5EF4-FFF2-40B4-BE49-F238E27FC236}">
                <a16:creationId xmlns:a16="http://schemas.microsoft.com/office/drawing/2014/main" id="{7FDA1F68-0CC1-C843-AB4D-12EF175B6D77}"/>
              </a:ext>
            </a:extLst>
          </p:cNvPr>
          <p:cNvSpPr>
            <a:spLocks noGrp="1"/>
          </p:cNvSpPr>
          <p:nvPr>
            <p:ph type="body" idx="1"/>
          </p:nvPr>
        </p:nvSpPr>
        <p:spPr>
          <a:xfrm>
            <a:off x="342900" y="1728000"/>
            <a:ext cx="10215372" cy="3965664"/>
          </a:xfrm>
          <a:prstGeom prst="rect">
            <a:avLst/>
          </a:prstGeom>
        </p:spPr>
        <p:txBody>
          <a:bodyPr vert="horz" lIns="129600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1" name="Plassholder for lysbildenummer 20">
            <a:extLst>
              <a:ext uri="{FF2B5EF4-FFF2-40B4-BE49-F238E27FC236}">
                <a16:creationId xmlns:a16="http://schemas.microsoft.com/office/drawing/2014/main" id="{68B3C245-9561-9748-B1D9-3ADAA40F5DBC}"/>
              </a:ext>
            </a:extLst>
          </p:cNvPr>
          <p:cNvSpPr>
            <a:spLocks noGrp="1"/>
          </p:cNvSpPr>
          <p:nvPr>
            <p:ph type="sldNum" sz="quarter" idx="4"/>
          </p:nvPr>
        </p:nvSpPr>
        <p:spPr>
          <a:xfrm>
            <a:off x="9147048" y="6271006"/>
            <a:ext cx="2743200" cy="365125"/>
          </a:xfrm>
          <a:prstGeom prst="rect">
            <a:avLst/>
          </a:prstGeom>
        </p:spPr>
        <p:txBody>
          <a:bodyPr vert="horz" lIns="91440" tIns="0" rIns="0" bIns="45720" rtlCol="0" anchor="t" anchorCtr="0"/>
          <a:lstStyle>
            <a:lvl1pPr algn="r">
              <a:defRPr sz="1400">
                <a:solidFill>
                  <a:schemeClr val="accent1"/>
                </a:solidFill>
              </a:defRPr>
            </a:lvl1pPr>
          </a:lstStyle>
          <a:p>
            <a:fld id="{7499D51B-8D6A-CC4C-AA23-C4707849A447}" type="slidenum">
              <a:rPr lang="nb-NO" smtClean="0"/>
              <a:pPr/>
              <a:t>‹#›</a:t>
            </a:fld>
            <a:endParaRPr lang="nb-NO" dirty="0"/>
          </a:p>
        </p:txBody>
      </p:sp>
    </p:spTree>
    <p:extLst>
      <p:ext uri="{BB962C8B-B14F-4D97-AF65-F5344CB8AC3E}">
        <p14:creationId xmlns:p14="http://schemas.microsoft.com/office/powerpoint/2010/main" val="165445939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61" r:id="rId3"/>
    <p:sldLayoutId id="2147483665" r:id="rId4"/>
    <p:sldLayoutId id="2147483666" r:id="rId5"/>
    <p:sldLayoutId id="2147483667" r:id="rId6"/>
    <p:sldLayoutId id="2147483682" r:id="rId7"/>
    <p:sldLayoutId id="2147483676" r:id="rId8"/>
    <p:sldLayoutId id="2147483675" r:id="rId9"/>
    <p:sldLayoutId id="2147483669" r:id="rId10"/>
    <p:sldLayoutId id="2147483670" r:id="rId11"/>
    <p:sldLayoutId id="2147483672" r:id="rId12"/>
    <p:sldLayoutId id="2147483674" r:id="rId13"/>
    <p:sldLayoutId id="2147483673" r:id="rId14"/>
    <p:sldLayoutId id="2147483678" r:id="rId15"/>
    <p:sldLayoutId id="2147483679" r:id="rId16"/>
    <p:sldLayoutId id="2147483684" r:id="rId17"/>
  </p:sldLayoutIdLst>
  <p:hf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9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userDrawn="1">
          <p15:clr>
            <a:srgbClr val="F26B43"/>
          </p15:clr>
        </p15:guide>
        <p15:guide id="2" pos="1028" userDrawn="1">
          <p15:clr>
            <a:srgbClr val="F26B43"/>
          </p15:clr>
        </p15:guide>
        <p15:guide id="3" pos="506" userDrawn="1">
          <p15:clr>
            <a:srgbClr val="F26B43"/>
          </p15:clr>
        </p15:guide>
        <p15:guide id="4" pos="45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samhandlingskoden.no/"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mailto:bjorn@frivillighetnorge.n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01792BAC-79B2-E280-2682-2D4AAAB02BB6}"/>
              </a:ext>
            </a:extLst>
          </p:cNvPr>
          <p:cNvPicPr>
            <a:picLocks noGrp="1" noChangeAspect="1"/>
          </p:cNvPicPr>
          <p:nvPr>
            <p:ph type="pic" sz="quarter" idx="12"/>
          </p:nvPr>
        </p:nvPicPr>
        <p:blipFill>
          <a:blip r:embed="rId3"/>
          <a:srcRect t="13825" b="13825"/>
          <a:stretch>
            <a:fillRect/>
          </a:stretch>
        </p:blipFill>
        <p:spPr/>
      </p:pic>
      <p:sp>
        <p:nvSpPr>
          <p:cNvPr id="3" name="Tittel 2">
            <a:extLst>
              <a:ext uri="{FF2B5EF4-FFF2-40B4-BE49-F238E27FC236}">
                <a16:creationId xmlns:a16="http://schemas.microsoft.com/office/drawing/2014/main" id="{00D46BF5-2F55-25DA-7F6D-C9E4769EAD29}"/>
              </a:ext>
            </a:extLst>
          </p:cNvPr>
          <p:cNvSpPr>
            <a:spLocks noGrp="1"/>
          </p:cNvSpPr>
          <p:nvPr>
            <p:ph type="ctrTitle"/>
          </p:nvPr>
        </p:nvSpPr>
        <p:spPr/>
        <p:txBody>
          <a:bodyPr/>
          <a:lstStyle/>
          <a:p>
            <a:r>
              <a:rPr lang="nb-NO" dirty="0"/>
              <a:t>Undersøkelse blant foreninger i Bjørnafjorden kommune </a:t>
            </a:r>
          </a:p>
        </p:txBody>
      </p:sp>
      <p:sp>
        <p:nvSpPr>
          <p:cNvPr id="4" name="Undertittel 3">
            <a:extLst>
              <a:ext uri="{FF2B5EF4-FFF2-40B4-BE49-F238E27FC236}">
                <a16:creationId xmlns:a16="http://schemas.microsoft.com/office/drawing/2014/main" id="{4BF701D8-9E0C-3630-E2FE-7D16F47CB9E5}"/>
              </a:ext>
            </a:extLst>
          </p:cNvPr>
          <p:cNvSpPr>
            <a:spLocks noGrp="1"/>
          </p:cNvSpPr>
          <p:nvPr>
            <p:ph type="subTitle" idx="1"/>
          </p:nvPr>
        </p:nvSpPr>
        <p:spPr/>
        <p:txBody>
          <a:bodyPr/>
          <a:lstStyle/>
          <a:p>
            <a:r>
              <a:rPr lang="nb-NO" dirty="0"/>
              <a:t> </a:t>
            </a:r>
          </a:p>
        </p:txBody>
      </p:sp>
      <p:sp>
        <p:nvSpPr>
          <p:cNvPr id="5" name="Plassholder for tekst 4">
            <a:extLst>
              <a:ext uri="{FF2B5EF4-FFF2-40B4-BE49-F238E27FC236}">
                <a16:creationId xmlns:a16="http://schemas.microsoft.com/office/drawing/2014/main" id="{C3EF96AB-AE11-0D44-BE9E-7DD7CFC010A5}"/>
              </a:ext>
            </a:extLst>
          </p:cNvPr>
          <p:cNvSpPr>
            <a:spLocks noGrp="1"/>
          </p:cNvSpPr>
          <p:nvPr>
            <p:ph type="body" sz="quarter" idx="10"/>
          </p:nvPr>
        </p:nvSpPr>
        <p:spPr/>
        <p:txBody>
          <a:bodyPr/>
          <a:lstStyle/>
          <a:p>
            <a:r>
              <a:rPr lang="nb-NO" dirty="0"/>
              <a:t>Brita Brekke</a:t>
            </a:r>
          </a:p>
        </p:txBody>
      </p:sp>
      <p:sp>
        <p:nvSpPr>
          <p:cNvPr id="6" name="Plassholder for tekst 5">
            <a:extLst>
              <a:ext uri="{FF2B5EF4-FFF2-40B4-BE49-F238E27FC236}">
                <a16:creationId xmlns:a16="http://schemas.microsoft.com/office/drawing/2014/main" id="{993EF502-5172-FCE5-0068-1FC4CBA966C5}"/>
              </a:ext>
            </a:extLst>
          </p:cNvPr>
          <p:cNvSpPr>
            <a:spLocks noGrp="1"/>
          </p:cNvSpPr>
          <p:nvPr>
            <p:ph type="body" sz="quarter" idx="11"/>
          </p:nvPr>
        </p:nvSpPr>
        <p:spPr/>
        <p:txBody>
          <a:bodyPr/>
          <a:lstStyle/>
          <a:p>
            <a:r>
              <a:rPr lang="nb-NO" dirty="0"/>
              <a:t>19.09.2923</a:t>
            </a:r>
          </a:p>
        </p:txBody>
      </p:sp>
    </p:spTree>
    <p:extLst>
      <p:ext uri="{BB962C8B-B14F-4D97-AF65-F5344CB8AC3E}">
        <p14:creationId xmlns:p14="http://schemas.microsoft.com/office/powerpoint/2010/main" val="4118755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9CB3F6-A387-A7E4-EA62-DD4FE94BB078}"/>
              </a:ext>
            </a:extLst>
          </p:cNvPr>
          <p:cNvSpPr>
            <a:spLocks noGrp="1"/>
          </p:cNvSpPr>
          <p:nvPr>
            <p:ph type="title"/>
          </p:nvPr>
        </p:nvSpPr>
        <p:spPr/>
        <p:txBody>
          <a:bodyPr/>
          <a:lstStyle/>
          <a:p>
            <a:r>
              <a:rPr lang="nb-NO" dirty="0"/>
              <a:t>Hvor stor andel av foreningens utgifter går med til følgende utgiftsposter?</a:t>
            </a:r>
          </a:p>
        </p:txBody>
      </p:sp>
      <p:pic>
        <p:nvPicPr>
          <p:cNvPr id="5" name="Picture 45">
            <a:extLst>
              <a:ext uri="{FF2B5EF4-FFF2-40B4-BE49-F238E27FC236}">
                <a16:creationId xmlns:a16="http://schemas.microsoft.com/office/drawing/2014/main" id="{85F6CE4E-13BF-BC22-DB87-5BA8A6D8BCDE}"/>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bwMode="auto">
          <a:xfrm>
            <a:off x="1861456" y="1748266"/>
            <a:ext cx="7462043" cy="4113690"/>
          </a:xfrm>
          <a:prstGeom prst="rect">
            <a:avLst/>
          </a:prstGeom>
          <a:noFill/>
        </p:spPr>
      </p:pic>
      <p:sp>
        <p:nvSpPr>
          <p:cNvPr id="6" name="Plassholder for tekst 5">
            <a:extLst>
              <a:ext uri="{FF2B5EF4-FFF2-40B4-BE49-F238E27FC236}">
                <a16:creationId xmlns:a16="http://schemas.microsoft.com/office/drawing/2014/main" id="{EB62A7EB-EF5F-A2B7-CC85-1122597C7595}"/>
              </a:ext>
            </a:extLst>
          </p:cNvPr>
          <p:cNvSpPr>
            <a:spLocks noGrp="1"/>
          </p:cNvSpPr>
          <p:nvPr>
            <p:ph type="body" sz="quarter" idx="12"/>
          </p:nvPr>
        </p:nvSpPr>
        <p:spPr/>
        <p:txBody>
          <a:bodyPr/>
          <a:lstStyle/>
          <a:p>
            <a:r>
              <a:rPr lang="nb-NO" dirty="0"/>
              <a:t> </a:t>
            </a:r>
          </a:p>
        </p:txBody>
      </p:sp>
    </p:spTree>
    <p:extLst>
      <p:ext uri="{BB962C8B-B14F-4D97-AF65-F5344CB8AC3E}">
        <p14:creationId xmlns:p14="http://schemas.microsoft.com/office/powerpoint/2010/main" val="171279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C65E1D-2C52-52CF-0644-818D9E6036F6}"/>
              </a:ext>
            </a:extLst>
          </p:cNvPr>
          <p:cNvSpPr>
            <a:spLocks noGrp="1"/>
          </p:cNvSpPr>
          <p:nvPr>
            <p:ph type="title"/>
          </p:nvPr>
        </p:nvSpPr>
        <p:spPr/>
        <p:txBody>
          <a:bodyPr/>
          <a:lstStyle/>
          <a:p>
            <a:r>
              <a:rPr lang="nb-NO" dirty="0"/>
              <a:t> </a:t>
            </a:r>
          </a:p>
        </p:txBody>
      </p:sp>
      <p:pic>
        <p:nvPicPr>
          <p:cNvPr id="5" name="Picture 41">
            <a:extLst>
              <a:ext uri="{FF2B5EF4-FFF2-40B4-BE49-F238E27FC236}">
                <a16:creationId xmlns:a16="http://schemas.microsoft.com/office/drawing/2014/main" id="{9E5550AF-6FF5-8D90-5CAC-A73FD583BD3F}"/>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0380"/>
          <a:stretch/>
        </p:blipFill>
        <p:spPr bwMode="auto">
          <a:xfrm>
            <a:off x="6248612" y="319335"/>
            <a:ext cx="5475302" cy="5561150"/>
          </a:xfrm>
          <a:prstGeom prst="rect">
            <a:avLst/>
          </a:prstGeom>
          <a:noFill/>
        </p:spPr>
      </p:pic>
      <p:pic>
        <p:nvPicPr>
          <p:cNvPr id="6" name="Picture 37">
            <a:extLst>
              <a:ext uri="{FF2B5EF4-FFF2-40B4-BE49-F238E27FC236}">
                <a16:creationId xmlns:a16="http://schemas.microsoft.com/office/drawing/2014/main" id="{484BB950-11A6-8314-0986-E015706AC26A}"/>
              </a:ext>
            </a:extLst>
          </p:cNvPr>
          <p:cNvPicPr>
            <a:picLocks noChangeAspect="1"/>
          </p:cNvPicPr>
          <p:nvPr/>
        </p:nvPicPr>
        <p:blipFill rotWithShape="1">
          <a:blip r:embed="rId4">
            <a:extLst>
              <a:ext uri="{28A0092B-C50C-407E-A947-70E740481C1C}">
                <a14:useLocalDpi xmlns:a14="http://schemas.microsoft.com/office/drawing/2010/main" val="0"/>
              </a:ext>
            </a:extLst>
          </a:blip>
          <a:srcRect r="6709"/>
          <a:stretch/>
        </p:blipFill>
        <p:spPr bwMode="auto">
          <a:xfrm>
            <a:off x="838200" y="323621"/>
            <a:ext cx="4873066" cy="5561150"/>
          </a:xfrm>
          <a:prstGeom prst="rect">
            <a:avLst/>
          </a:prstGeom>
          <a:noFill/>
        </p:spPr>
      </p:pic>
    </p:spTree>
    <p:extLst>
      <p:ext uri="{BB962C8B-B14F-4D97-AF65-F5344CB8AC3E}">
        <p14:creationId xmlns:p14="http://schemas.microsoft.com/office/powerpoint/2010/main" val="96843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A565282-BC58-899F-5CBC-BC90F3C2E098}"/>
              </a:ext>
            </a:extLst>
          </p:cNvPr>
          <p:cNvSpPr>
            <a:spLocks noGrp="1"/>
          </p:cNvSpPr>
          <p:nvPr>
            <p:ph type="sldNum" sz="quarter" idx="10"/>
          </p:nvPr>
        </p:nvSpPr>
        <p:spPr/>
        <p:txBody>
          <a:bodyPr/>
          <a:lstStyle/>
          <a:p>
            <a:fld id="{95A8DE2A-19FE-AC44-BC45-E075CA97CA97}" type="slidenum">
              <a:rPr lang="nb-NO" smtClean="0"/>
              <a:pPr/>
              <a:t>12</a:t>
            </a:fld>
            <a:endParaRPr lang="nb-NO" dirty="0"/>
          </a:p>
        </p:txBody>
      </p:sp>
      <p:sp>
        <p:nvSpPr>
          <p:cNvPr id="3" name="Tittel 2">
            <a:extLst>
              <a:ext uri="{FF2B5EF4-FFF2-40B4-BE49-F238E27FC236}">
                <a16:creationId xmlns:a16="http://schemas.microsoft.com/office/drawing/2014/main" id="{B09D3DAB-5C80-B821-0387-6AFC250428BD}"/>
              </a:ext>
            </a:extLst>
          </p:cNvPr>
          <p:cNvSpPr>
            <a:spLocks noGrp="1"/>
          </p:cNvSpPr>
          <p:nvPr>
            <p:ph type="title"/>
          </p:nvPr>
        </p:nvSpPr>
        <p:spPr/>
        <p:txBody>
          <a:bodyPr/>
          <a:lstStyle/>
          <a:p>
            <a:r>
              <a:rPr lang="nb-NO" dirty="0"/>
              <a:t>Hvordan er mulighetene for finansiering av nye aktiviteter dere ønsker å igangsette?</a:t>
            </a:r>
          </a:p>
        </p:txBody>
      </p:sp>
      <p:sp>
        <p:nvSpPr>
          <p:cNvPr id="5" name="Plassholder for tekst 4">
            <a:extLst>
              <a:ext uri="{FF2B5EF4-FFF2-40B4-BE49-F238E27FC236}">
                <a16:creationId xmlns:a16="http://schemas.microsoft.com/office/drawing/2014/main" id="{D86E56E6-FFE3-24FE-60EB-A411417094CA}"/>
              </a:ext>
            </a:extLst>
          </p:cNvPr>
          <p:cNvSpPr>
            <a:spLocks noGrp="1"/>
          </p:cNvSpPr>
          <p:nvPr>
            <p:ph type="body" sz="quarter" idx="12"/>
          </p:nvPr>
        </p:nvSpPr>
        <p:spPr/>
        <p:txBody>
          <a:bodyPr/>
          <a:lstStyle/>
          <a:p>
            <a:r>
              <a:rPr lang="nb-NO" dirty="0"/>
              <a:t> </a:t>
            </a:r>
          </a:p>
        </p:txBody>
      </p:sp>
      <p:pic>
        <p:nvPicPr>
          <p:cNvPr id="6" name="Picture 43">
            <a:extLst>
              <a:ext uri="{FF2B5EF4-FFF2-40B4-BE49-F238E27FC236}">
                <a16:creationId xmlns:a16="http://schemas.microsoft.com/office/drawing/2014/main" id="{228E9EC2-F161-C54A-50B9-57A46AD2DAC6}"/>
              </a:ext>
            </a:extLst>
          </p:cNvPr>
          <p:cNvPicPr>
            <a:picLocks noGrp="1" noChangeAspect="1"/>
          </p:cNvPicPr>
          <p:nvPr>
            <p:ph sz="quarter" idx="11"/>
          </p:nvPr>
        </p:nvPicPr>
        <p:blipFill rotWithShape="1">
          <a:blip r:embed="rId3">
            <a:extLst>
              <a:ext uri="{28A0092B-C50C-407E-A947-70E740481C1C}">
                <a14:useLocalDpi xmlns:a14="http://schemas.microsoft.com/office/drawing/2010/main" val="0"/>
              </a:ext>
            </a:extLst>
          </a:blip>
          <a:srcRect l="32043"/>
          <a:stretch/>
        </p:blipFill>
        <p:spPr bwMode="auto">
          <a:xfrm>
            <a:off x="1030514" y="3025045"/>
            <a:ext cx="10625686" cy="1737331"/>
          </a:xfrm>
          <a:prstGeom prst="rect">
            <a:avLst/>
          </a:prstGeom>
          <a:noFill/>
        </p:spPr>
      </p:pic>
    </p:spTree>
    <p:extLst>
      <p:ext uri="{BB962C8B-B14F-4D97-AF65-F5344CB8AC3E}">
        <p14:creationId xmlns:p14="http://schemas.microsoft.com/office/powerpoint/2010/main" val="92129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D5083AAE-225C-0BAA-C01A-60726EECAA47}"/>
              </a:ext>
            </a:extLst>
          </p:cNvPr>
          <p:cNvSpPr>
            <a:spLocks noGrp="1"/>
          </p:cNvSpPr>
          <p:nvPr>
            <p:ph type="sldNum" sz="quarter" idx="10"/>
          </p:nvPr>
        </p:nvSpPr>
        <p:spPr/>
        <p:txBody>
          <a:bodyPr/>
          <a:lstStyle/>
          <a:p>
            <a:fld id="{95A8DE2A-19FE-AC44-BC45-E075CA97CA97}" type="slidenum">
              <a:rPr lang="nb-NO" smtClean="0"/>
              <a:pPr/>
              <a:t>13</a:t>
            </a:fld>
            <a:endParaRPr lang="nb-NO" dirty="0"/>
          </a:p>
        </p:txBody>
      </p:sp>
      <p:sp>
        <p:nvSpPr>
          <p:cNvPr id="3" name="Tittel 2">
            <a:extLst>
              <a:ext uri="{FF2B5EF4-FFF2-40B4-BE49-F238E27FC236}">
                <a16:creationId xmlns:a16="http://schemas.microsoft.com/office/drawing/2014/main" id="{342717BF-2D4E-995F-FE9F-1D35C2A0B851}"/>
              </a:ext>
            </a:extLst>
          </p:cNvPr>
          <p:cNvSpPr>
            <a:spLocks noGrp="1"/>
          </p:cNvSpPr>
          <p:nvPr>
            <p:ph type="title"/>
          </p:nvPr>
        </p:nvSpPr>
        <p:spPr/>
        <p:txBody>
          <a:bodyPr/>
          <a:lstStyle/>
          <a:p>
            <a:r>
              <a:rPr lang="nb-NO" dirty="0"/>
              <a:t>Eier, leier eller låner dere lokalene der dere har aktivitet? </a:t>
            </a:r>
          </a:p>
        </p:txBody>
      </p:sp>
      <p:sp>
        <p:nvSpPr>
          <p:cNvPr id="5" name="Plassholder for tekst 4">
            <a:extLst>
              <a:ext uri="{FF2B5EF4-FFF2-40B4-BE49-F238E27FC236}">
                <a16:creationId xmlns:a16="http://schemas.microsoft.com/office/drawing/2014/main" id="{49F864C2-FD2D-34C6-6D00-F93305A8A2AB}"/>
              </a:ext>
            </a:extLst>
          </p:cNvPr>
          <p:cNvSpPr>
            <a:spLocks noGrp="1"/>
          </p:cNvSpPr>
          <p:nvPr>
            <p:ph type="body" sz="quarter" idx="12"/>
          </p:nvPr>
        </p:nvSpPr>
        <p:spPr/>
        <p:txBody>
          <a:bodyPr/>
          <a:lstStyle/>
          <a:p>
            <a:endParaRPr lang="nb-NO"/>
          </a:p>
        </p:txBody>
      </p:sp>
      <p:pic>
        <p:nvPicPr>
          <p:cNvPr id="6" name="Bilde 5">
            <a:extLst>
              <a:ext uri="{FF2B5EF4-FFF2-40B4-BE49-F238E27FC236}">
                <a16:creationId xmlns:a16="http://schemas.microsoft.com/office/drawing/2014/main" id="{C2017AF9-7137-CD4B-94A8-4BFE0D5058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43"/>
          <a:stretch/>
        </p:blipFill>
        <p:spPr bwMode="auto">
          <a:xfrm>
            <a:off x="832758" y="1849132"/>
            <a:ext cx="10693758" cy="3016782"/>
          </a:xfrm>
          <a:prstGeom prst="rect">
            <a:avLst/>
          </a:prstGeom>
          <a:solidFill>
            <a:srgbClr val="FFFFFF"/>
          </a:solidFill>
          <a:ln>
            <a:noFill/>
          </a:ln>
        </p:spPr>
      </p:pic>
    </p:spTree>
    <p:extLst>
      <p:ext uri="{BB962C8B-B14F-4D97-AF65-F5344CB8AC3E}">
        <p14:creationId xmlns:p14="http://schemas.microsoft.com/office/powerpoint/2010/main" val="280156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821C6FE-9E99-018E-E720-368E25BEC4A7}"/>
              </a:ext>
            </a:extLst>
          </p:cNvPr>
          <p:cNvSpPr>
            <a:spLocks noGrp="1"/>
          </p:cNvSpPr>
          <p:nvPr>
            <p:ph type="sldNum" sz="quarter" idx="10"/>
          </p:nvPr>
        </p:nvSpPr>
        <p:spPr/>
        <p:txBody>
          <a:bodyPr/>
          <a:lstStyle/>
          <a:p>
            <a:fld id="{95A8DE2A-19FE-AC44-BC45-E075CA97CA97}" type="slidenum">
              <a:rPr lang="nb-NO" smtClean="0"/>
              <a:pPr/>
              <a:t>14</a:t>
            </a:fld>
            <a:endParaRPr lang="nb-NO" dirty="0"/>
          </a:p>
        </p:txBody>
      </p:sp>
      <p:sp>
        <p:nvSpPr>
          <p:cNvPr id="3" name="Tittel 2">
            <a:extLst>
              <a:ext uri="{FF2B5EF4-FFF2-40B4-BE49-F238E27FC236}">
                <a16:creationId xmlns:a16="http://schemas.microsoft.com/office/drawing/2014/main" id="{E1E84452-0C06-40B2-CABE-E8D786E23BD1}"/>
              </a:ext>
            </a:extLst>
          </p:cNvPr>
          <p:cNvSpPr>
            <a:spLocks noGrp="1"/>
          </p:cNvSpPr>
          <p:nvPr>
            <p:ph type="title"/>
          </p:nvPr>
        </p:nvSpPr>
        <p:spPr/>
        <p:txBody>
          <a:bodyPr/>
          <a:lstStyle/>
          <a:p>
            <a:r>
              <a:rPr lang="nb-NO" dirty="0"/>
              <a:t>Har dere samarbeid med andre lag og foreninger? </a:t>
            </a:r>
          </a:p>
        </p:txBody>
      </p:sp>
      <p:pic>
        <p:nvPicPr>
          <p:cNvPr id="6" name="Picture 51">
            <a:extLst>
              <a:ext uri="{FF2B5EF4-FFF2-40B4-BE49-F238E27FC236}">
                <a16:creationId xmlns:a16="http://schemas.microsoft.com/office/drawing/2014/main" id="{572A4E3A-2303-D128-861B-8551BCDC7CA9}"/>
              </a:ext>
            </a:extLst>
          </p:cNvPr>
          <p:cNvPicPr>
            <a:picLocks noChangeAspect="1"/>
          </p:cNvPicPr>
          <p:nvPr/>
        </p:nvPicPr>
        <p:blipFill rotWithShape="1">
          <a:blip r:embed="rId2">
            <a:extLst>
              <a:ext uri="{28A0092B-C50C-407E-A947-70E740481C1C}">
                <a14:useLocalDpi xmlns:a14="http://schemas.microsoft.com/office/drawing/2010/main" val="0"/>
              </a:ext>
            </a:extLst>
          </a:blip>
          <a:srcRect l="31864"/>
          <a:stretch/>
        </p:blipFill>
        <p:spPr bwMode="auto">
          <a:xfrm>
            <a:off x="1152525" y="2873183"/>
            <a:ext cx="9886950" cy="1726837"/>
          </a:xfrm>
          <a:prstGeom prst="rect">
            <a:avLst/>
          </a:prstGeom>
          <a:noFill/>
        </p:spPr>
      </p:pic>
    </p:spTree>
    <p:extLst>
      <p:ext uri="{BB962C8B-B14F-4D97-AF65-F5344CB8AC3E}">
        <p14:creationId xmlns:p14="http://schemas.microsoft.com/office/powerpoint/2010/main" val="280695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4E0D53-597F-BCF9-BDD6-BF9AAD9D7341}"/>
              </a:ext>
            </a:extLst>
          </p:cNvPr>
          <p:cNvSpPr>
            <a:spLocks noGrp="1"/>
          </p:cNvSpPr>
          <p:nvPr>
            <p:ph type="title"/>
          </p:nvPr>
        </p:nvSpPr>
        <p:spPr/>
        <p:txBody>
          <a:bodyPr/>
          <a:lstStyle/>
          <a:p>
            <a:r>
              <a:rPr lang="nb-NO" dirty="0"/>
              <a:t>Har dere samarbeid med kommunen i dag? </a:t>
            </a:r>
          </a:p>
        </p:txBody>
      </p:sp>
      <p:pic>
        <p:nvPicPr>
          <p:cNvPr id="5" name="Picture 57">
            <a:extLst>
              <a:ext uri="{FF2B5EF4-FFF2-40B4-BE49-F238E27FC236}">
                <a16:creationId xmlns:a16="http://schemas.microsoft.com/office/drawing/2014/main" id="{89572626-B417-8276-5C1C-AAF2AE3DDED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4403"/>
          <a:stretch/>
        </p:blipFill>
        <p:spPr bwMode="auto">
          <a:xfrm>
            <a:off x="393271" y="2514600"/>
            <a:ext cx="11400327" cy="1992086"/>
          </a:xfrm>
          <a:prstGeom prst="rect">
            <a:avLst/>
          </a:prstGeom>
          <a:noFill/>
        </p:spPr>
      </p:pic>
    </p:spTree>
    <p:extLst>
      <p:ext uri="{BB962C8B-B14F-4D97-AF65-F5344CB8AC3E}">
        <p14:creationId xmlns:p14="http://schemas.microsoft.com/office/powerpoint/2010/main" val="937471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EDEEA306-3F95-1C7F-17B7-2E5CCB4B9DFB}"/>
              </a:ext>
            </a:extLst>
          </p:cNvPr>
          <p:cNvSpPr>
            <a:spLocks noGrp="1"/>
          </p:cNvSpPr>
          <p:nvPr>
            <p:ph type="sldNum" sz="quarter" idx="10"/>
          </p:nvPr>
        </p:nvSpPr>
        <p:spPr/>
        <p:txBody>
          <a:bodyPr/>
          <a:lstStyle/>
          <a:p>
            <a:fld id="{95A8DE2A-19FE-AC44-BC45-E075CA97CA97}" type="slidenum">
              <a:rPr lang="nb-NO" smtClean="0"/>
              <a:pPr/>
              <a:t>16</a:t>
            </a:fld>
            <a:endParaRPr lang="nb-NO" dirty="0"/>
          </a:p>
        </p:txBody>
      </p:sp>
      <p:sp>
        <p:nvSpPr>
          <p:cNvPr id="3" name="Tittel 2">
            <a:extLst>
              <a:ext uri="{FF2B5EF4-FFF2-40B4-BE49-F238E27FC236}">
                <a16:creationId xmlns:a16="http://schemas.microsoft.com/office/drawing/2014/main" id="{EA688162-7AD6-4A0E-AD06-6C36F2F46ADA}"/>
              </a:ext>
            </a:extLst>
          </p:cNvPr>
          <p:cNvSpPr>
            <a:spLocks noGrp="1"/>
          </p:cNvSpPr>
          <p:nvPr>
            <p:ph type="title"/>
          </p:nvPr>
        </p:nvSpPr>
        <p:spPr/>
        <p:txBody>
          <a:bodyPr/>
          <a:lstStyle/>
          <a:p>
            <a:r>
              <a:rPr lang="nb-NO" dirty="0"/>
              <a:t>Hvor vellykket opplever du at samarbeidet er?</a:t>
            </a:r>
          </a:p>
        </p:txBody>
      </p:sp>
      <p:pic>
        <p:nvPicPr>
          <p:cNvPr id="7" name="Picture 58">
            <a:extLst>
              <a:ext uri="{FF2B5EF4-FFF2-40B4-BE49-F238E27FC236}">
                <a16:creationId xmlns:a16="http://schemas.microsoft.com/office/drawing/2014/main" id="{99B68D66-198B-789E-69D2-954EE0B544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236" y="2038351"/>
            <a:ext cx="11536135" cy="1289050"/>
          </a:xfrm>
          <a:prstGeom prst="rect">
            <a:avLst/>
          </a:prstGeom>
          <a:noFill/>
        </p:spPr>
      </p:pic>
      <p:pic>
        <p:nvPicPr>
          <p:cNvPr id="8" name="Picture 60">
            <a:extLst>
              <a:ext uri="{FF2B5EF4-FFF2-40B4-BE49-F238E27FC236}">
                <a16:creationId xmlns:a16="http://schemas.microsoft.com/office/drawing/2014/main" id="{19740231-636B-6132-7071-65431FB6E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237" y="3429000"/>
            <a:ext cx="11447526" cy="1714500"/>
          </a:xfrm>
          <a:prstGeom prst="rect">
            <a:avLst/>
          </a:prstGeom>
          <a:noFill/>
        </p:spPr>
      </p:pic>
    </p:spTree>
    <p:extLst>
      <p:ext uri="{BB962C8B-B14F-4D97-AF65-F5344CB8AC3E}">
        <p14:creationId xmlns:p14="http://schemas.microsoft.com/office/powerpoint/2010/main" val="2485798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029895-739D-48B5-A3CE-C71DD46AC893}"/>
              </a:ext>
            </a:extLst>
          </p:cNvPr>
          <p:cNvSpPr>
            <a:spLocks noGrp="1"/>
          </p:cNvSpPr>
          <p:nvPr>
            <p:ph type="title"/>
          </p:nvPr>
        </p:nvSpPr>
        <p:spPr/>
        <p:txBody>
          <a:bodyPr/>
          <a:lstStyle/>
          <a:p>
            <a:r>
              <a:rPr lang="nb-NO" sz="3200" dirty="0">
                <a:effectLst/>
                <a:latin typeface="Arial" panose="020B0604020202020204" pitchFamily="34" charset="0"/>
                <a:ea typeface="Calibri" panose="020F0502020204030204" pitchFamily="34" charset="0"/>
                <a:cs typeface="Times New Roman" panose="02020603050405020304" pitchFamily="18" charset="0"/>
              </a:rPr>
              <a:t>Opplever dere at kommunen ønsker å samarbeide med frivilligheten?</a:t>
            </a:r>
            <a:r>
              <a:rPr lang="nb-NO" sz="5400" dirty="0">
                <a:effectLst/>
              </a:rPr>
              <a:t> </a:t>
            </a:r>
            <a:endParaRPr lang="nb-NO" sz="5400" dirty="0"/>
          </a:p>
        </p:txBody>
      </p:sp>
      <p:sp>
        <p:nvSpPr>
          <p:cNvPr id="4" name="Plassholder for innhold 3">
            <a:extLst>
              <a:ext uri="{FF2B5EF4-FFF2-40B4-BE49-F238E27FC236}">
                <a16:creationId xmlns:a16="http://schemas.microsoft.com/office/drawing/2014/main" id="{D719B635-C8B2-7813-2C97-9F18D8F5A505}"/>
              </a:ext>
            </a:extLst>
          </p:cNvPr>
          <p:cNvSpPr>
            <a:spLocks noGrp="1"/>
          </p:cNvSpPr>
          <p:nvPr>
            <p:ph sz="half" idx="2"/>
          </p:nvPr>
        </p:nvSpPr>
        <p:spPr>
          <a:xfrm>
            <a:off x="12639502" y="1692621"/>
            <a:ext cx="5181600" cy="4351339"/>
          </a:xfrm>
        </p:spPr>
        <p:txBody>
          <a:bodyPr/>
          <a:lstStyle/>
          <a:p>
            <a:endParaRPr lang="nb-NO"/>
          </a:p>
        </p:txBody>
      </p:sp>
      <p:pic>
        <p:nvPicPr>
          <p:cNvPr id="8" name="Picture 61">
            <a:extLst>
              <a:ext uri="{FF2B5EF4-FFF2-40B4-BE49-F238E27FC236}">
                <a16:creationId xmlns:a16="http://schemas.microsoft.com/office/drawing/2014/main" id="{DC7D1D02-08BC-1A74-FD64-5F7E111235C7}"/>
              </a:ext>
            </a:extLst>
          </p:cNvPr>
          <p:cNvPicPr>
            <a:picLocks noChangeAspect="1"/>
          </p:cNvPicPr>
          <p:nvPr/>
        </p:nvPicPr>
        <p:blipFill rotWithShape="1">
          <a:blip r:embed="rId3">
            <a:extLst>
              <a:ext uri="{28A0092B-C50C-407E-A947-70E740481C1C}">
                <a14:useLocalDpi xmlns:a14="http://schemas.microsoft.com/office/drawing/2010/main" val="0"/>
              </a:ext>
            </a:extLst>
          </a:blip>
          <a:srcRect l="16236"/>
          <a:stretch/>
        </p:blipFill>
        <p:spPr bwMode="auto">
          <a:xfrm>
            <a:off x="413657" y="2697571"/>
            <a:ext cx="11456990" cy="2048510"/>
          </a:xfrm>
          <a:prstGeom prst="rect">
            <a:avLst/>
          </a:prstGeom>
          <a:noFill/>
        </p:spPr>
      </p:pic>
      <p:sp>
        <p:nvSpPr>
          <p:cNvPr id="10" name="Plassholder for innhold 9">
            <a:extLst>
              <a:ext uri="{FF2B5EF4-FFF2-40B4-BE49-F238E27FC236}">
                <a16:creationId xmlns:a16="http://schemas.microsoft.com/office/drawing/2014/main" id="{B8E9294E-07EA-3216-811E-9FA9705E9449}"/>
              </a:ext>
            </a:extLst>
          </p:cNvPr>
          <p:cNvSpPr>
            <a:spLocks noGrp="1"/>
          </p:cNvSpPr>
          <p:nvPr>
            <p:ph sz="half" idx="1"/>
          </p:nvPr>
        </p:nvSpPr>
        <p:spPr/>
        <p:txBody>
          <a:bodyPr/>
          <a:lstStyle/>
          <a:p>
            <a:pPr marL="0" indent="0">
              <a:buNone/>
            </a:pPr>
            <a:r>
              <a:rPr lang="nb-NO" dirty="0"/>
              <a:t> </a:t>
            </a:r>
          </a:p>
        </p:txBody>
      </p:sp>
    </p:spTree>
    <p:extLst>
      <p:ext uri="{BB962C8B-B14F-4D97-AF65-F5344CB8AC3E}">
        <p14:creationId xmlns:p14="http://schemas.microsoft.com/office/powerpoint/2010/main" val="71318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6BE5DB-D94B-BC74-B4AD-370207B57AF8}"/>
              </a:ext>
            </a:extLst>
          </p:cNvPr>
          <p:cNvSpPr>
            <a:spLocks noGrp="1"/>
          </p:cNvSpPr>
          <p:nvPr>
            <p:ph type="title"/>
          </p:nvPr>
        </p:nvSpPr>
        <p:spPr/>
        <p:txBody>
          <a:bodyPr/>
          <a:lstStyle/>
          <a:p>
            <a:r>
              <a:rPr lang="nb-NO" dirty="0"/>
              <a:t>Gode eksempler</a:t>
            </a:r>
          </a:p>
        </p:txBody>
      </p:sp>
      <p:graphicFrame>
        <p:nvGraphicFramePr>
          <p:cNvPr id="5" name="Plassholder for innhold 4">
            <a:extLst>
              <a:ext uri="{FF2B5EF4-FFF2-40B4-BE49-F238E27FC236}">
                <a16:creationId xmlns:a16="http://schemas.microsoft.com/office/drawing/2014/main" id="{E9EE457E-48C7-D307-802B-A02B647B129C}"/>
              </a:ext>
            </a:extLst>
          </p:cNvPr>
          <p:cNvGraphicFramePr>
            <a:graphicFrameLocks noGrp="1"/>
          </p:cNvGraphicFramePr>
          <p:nvPr>
            <p:ph sz="half" idx="1"/>
            <p:extLst>
              <p:ext uri="{D42A27DB-BD31-4B8C-83A1-F6EECF244321}">
                <p14:modId xmlns:p14="http://schemas.microsoft.com/office/powerpoint/2010/main" val="3059293864"/>
              </p:ext>
            </p:extLst>
          </p:nvPr>
        </p:nvGraphicFramePr>
        <p:xfrm>
          <a:off x="838200" y="1525336"/>
          <a:ext cx="7015843" cy="4157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lassholder for innhold 5">
            <a:extLst>
              <a:ext uri="{FF2B5EF4-FFF2-40B4-BE49-F238E27FC236}">
                <a16:creationId xmlns:a16="http://schemas.microsoft.com/office/drawing/2014/main" id="{2C64172B-37E6-321C-0BE8-ED702E91971B}"/>
              </a:ext>
            </a:extLst>
          </p:cNvPr>
          <p:cNvPicPr>
            <a:picLocks noGrp="1" noChangeAspect="1"/>
          </p:cNvPicPr>
          <p:nvPr>
            <p:ph sz="half" idx="2"/>
          </p:nvPr>
        </p:nvPicPr>
        <p:blipFill>
          <a:blip r:embed="rId8"/>
          <a:stretch>
            <a:fillRect/>
          </a:stretch>
        </p:blipFill>
        <p:spPr>
          <a:xfrm>
            <a:off x="7982026" y="1253331"/>
            <a:ext cx="2900892" cy="4351338"/>
          </a:xfrm>
        </p:spPr>
      </p:pic>
    </p:spTree>
    <p:extLst>
      <p:ext uri="{BB962C8B-B14F-4D97-AF65-F5344CB8AC3E}">
        <p14:creationId xmlns:p14="http://schemas.microsoft.com/office/powerpoint/2010/main" val="209528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637F4B-3663-65C1-45ED-98AA766C722B}"/>
              </a:ext>
            </a:extLst>
          </p:cNvPr>
          <p:cNvSpPr>
            <a:spLocks noGrp="1"/>
          </p:cNvSpPr>
          <p:nvPr>
            <p:ph type="title"/>
          </p:nvPr>
        </p:nvSpPr>
        <p:spPr/>
        <p:txBody>
          <a:bodyPr/>
          <a:lstStyle/>
          <a:p>
            <a:r>
              <a:rPr lang="nb-NO" dirty="0"/>
              <a:t>Oppsummering</a:t>
            </a:r>
          </a:p>
        </p:txBody>
      </p:sp>
      <p:sp>
        <p:nvSpPr>
          <p:cNvPr id="3" name="Plassholder for innhold 2">
            <a:extLst>
              <a:ext uri="{FF2B5EF4-FFF2-40B4-BE49-F238E27FC236}">
                <a16:creationId xmlns:a16="http://schemas.microsoft.com/office/drawing/2014/main" id="{154C2E88-D729-2A2F-A4DC-F46B1CC0785B}"/>
              </a:ext>
            </a:extLst>
          </p:cNvPr>
          <p:cNvSpPr>
            <a:spLocks noGrp="1"/>
          </p:cNvSpPr>
          <p:nvPr>
            <p:ph sz="half" idx="1"/>
          </p:nvPr>
        </p:nvSpPr>
        <p:spPr/>
        <p:txBody>
          <a:bodyPr/>
          <a:lstStyle/>
          <a:p>
            <a:r>
              <a:rPr lang="nb-NO" dirty="0"/>
              <a:t>De fleste er medlemsorganisasjoner, og de fleste er små og mellomstore</a:t>
            </a:r>
          </a:p>
          <a:p>
            <a:r>
              <a:rPr lang="nb-NO" dirty="0"/>
              <a:t>Medlemskontingent er viktig inntektskilde for flest. 38 % mottar kommunale midler</a:t>
            </a:r>
          </a:p>
        </p:txBody>
      </p:sp>
      <p:sp>
        <p:nvSpPr>
          <p:cNvPr id="4" name="Plassholder for innhold 3">
            <a:extLst>
              <a:ext uri="{FF2B5EF4-FFF2-40B4-BE49-F238E27FC236}">
                <a16:creationId xmlns:a16="http://schemas.microsoft.com/office/drawing/2014/main" id="{DE338265-D9E4-FDFF-89A0-CD57C3ED8175}"/>
              </a:ext>
            </a:extLst>
          </p:cNvPr>
          <p:cNvSpPr>
            <a:spLocks noGrp="1"/>
          </p:cNvSpPr>
          <p:nvPr>
            <p:ph sz="half" idx="2"/>
          </p:nvPr>
        </p:nvSpPr>
        <p:spPr/>
        <p:txBody>
          <a:bodyPr/>
          <a:lstStyle/>
          <a:p>
            <a:r>
              <a:rPr lang="nb-NO" dirty="0"/>
              <a:t>Mål: Rekruttere flere og utvide aktiviteter</a:t>
            </a:r>
          </a:p>
          <a:p>
            <a:r>
              <a:rPr lang="nb-NO" dirty="0"/>
              <a:t>Mange gode forslag til samarbeid: Folkehelse, inkludering av flyktninger, bruk av friluftsområder, rekruttering og synlighet</a:t>
            </a:r>
          </a:p>
          <a:p>
            <a:endParaRPr lang="nb-NO" dirty="0"/>
          </a:p>
        </p:txBody>
      </p:sp>
    </p:spTree>
    <p:extLst>
      <p:ext uri="{BB962C8B-B14F-4D97-AF65-F5344CB8AC3E}">
        <p14:creationId xmlns:p14="http://schemas.microsoft.com/office/powerpoint/2010/main" val="8704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EC6F18-2479-5845-BECE-6CE703E1BDC3}"/>
              </a:ext>
            </a:extLst>
          </p:cNvPr>
          <p:cNvSpPr>
            <a:spLocks noGrp="1"/>
          </p:cNvSpPr>
          <p:nvPr>
            <p:ph type="body" sz="quarter" idx="11"/>
          </p:nvPr>
        </p:nvSpPr>
        <p:spPr>
          <a:xfrm>
            <a:off x="315268" y="1714500"/>
            <a:ext cx="6780476" cy="4154488"/>
          </a:xfrm>
        </p:spPr>
        <p:txBody>
          <a:bodyPr anchor="ctr">
            <a:normAutofit/>
          </a:bodyPr>
          <a:lstStyle/>
          <a:p>
            <a:pPr marL="0" indent="0">
              <a:buNone/>
            </a:pPr>
            <a:r>
              <a:rPr lang="nb-NO" noProof="0" dirty="0"/>
              <a:t>Spørreskjemaundersøkelse gjennomført på vegne av </a:t>
            </a:r>
            <a:r>
              <a:rPr lang="nb-NO" dirty="0"/>
              <a:t>Bjørnafjorden</a:t>
            </a:r>
            <a:r>
              <a:rPr lang="nb-NO" noProof="0" dirty="0"/>
              <a:t> kommune av Frivillighet Norge i samarbeid med Rambøll</a:t>
            </a:r>
          </a:p>
          <a:p>
            <a:pPr marL="0" indent="0">
              <a:buNone/>
            </a:pPr>
            <a:r>
              <a:rPr lang="nb-NO" noProof="0" dirty="0"/>
              <a:t>Gjennomført </a:t>
            </a:r>
            <a:r>
              <a:rPr lang="nb-NO" dirty="0"/>
              <a:t>17.04-04.05 2023</a:t>
            </a:r>
            <a:endParaRPr lang="nb-NO" noProof="0" dirty="0"/>
          </a:p>
          <a:p>
            <a:pPr marL="0" indent="0">
              <a:buNone/>
            </a:pPr>
            <a:r>
              <a:rPr lang="nb-NO" noProof="0" dirty="0"/>
              <a:t>Svarprosent på </a:t>
            </a:r>
            <a:r>
              <a:rPr lang="nb-NO" dirty="0"/>
              <a:t>38</a:t>
            </a:r>
            <a:r>
              <a:rPr lang="nb-NO" noProof="0" dirty="0"/>
              <a:t> %</a:t>
            </a:r>
          </a:p>
        </p:txBody>
      </p:sp>
      <p:pic>
        <p:nvPicPr>
          <p:cNvPr id="10" name="Plassholder for bilde 9">
            <a:extLst>
              <a:ext uri="{FF2B5EF4-FFF2-40B4-BE49-F238E27FC236}">
                <a16:creationId xmlns:a16="http://schemas.microsoft.com/office/drawing/2014/main" id="{28ED88C3-4887-DEF2-6412-4551184EC89C}"/>
              </a:ext>
            </a:extLst>
          </p:cNvPr>
          <p:cNvPicPr>
            <a:picLocks noGrp="1" noChangeAspect="1"/>
          </p:cNvPicPr>
          <p:nvPr>
            <p:ph type="pic" sz="quarter" idx="12"/>
          </p:nvPr>
        </p:nvPicPr>
        <p:blipFill rotWithShape="1">
          <a:blip r:embed="rId3"/>
          <a:srcRect l="6370" r="38011" b="-2"/>
          <a:stretch/>
        </p:blipFill>
        <p:spPr>
          <a:xfrm>
            <a:off x="7237200" y="309600"/>
            <a:ext cx="4640400" cy="5569200"/>
          </a:xfrm>
          <a:noFill/>
        </p:spPr>
      </p:pic>
      <p:sp>
        <p:nvSpPr>
          <p:cNvPr id="15" name="Slide Number Placeholder 3">
            <a:extLst>
              <a:ext uri="{FF2B5EF4-FFF2-40B4-BE49-F238E27FC236}">
                <a16:creationId xmlns:a16="http://schemas.microsoft.com/office/drawing/2014/main" id="{3459503A-664B-7632-2675-3A79146E858E}"/>
              </a:ext>
            </a:extLst>
          </p:cNvPr>
          <p:cNvSpPr>
            <a:spLocks noGrp="1"/>
          </p:cNvSpPr>
          <p:nvPr>
            <p:ph type="sldNum" sz="quarter" idx="10"/>
          </p:nvPr>
        </p:nvSpPr>
        <p:spPr>
          <a:xfrm>
            <a:off x="8741226" y="6273800"/>
            <a:ext cx="3145974" cy="365125"/>
          </a:xfrm>
        </p:spPr>
        <p:txBody>
          <a:bodyPr/>
          <a:lstStyle/>
          <a:p>
            <a:pPr>
              <a:spcAft>
                <a:spcPts val="600"/>
              </a:spcAft>
            </a:pPr>
            <a:fld id="{95A8DE2A-19FE-AC44-BC45-E075CA97CA97}" type="slidenum">
              <a:rPr lang="nb-NO" smtClean="0"/>
              <a:pPr>
                <a:spcAft>
                  <a:spcPts val="600"/>
                </a:spcAft>
              </a:pPr>
              <a:t>2</a:t>
            </a:fld>
            <a:endParaRPr lang="nb-NO"/>
          </a:p>
        </p:txBody>
      </p:sp>
      <p:sp>
        <p:nvSpPr>
          <p:cNvPr id="2" name="Title 1">
            <a:extLst>
              <a:ext uri="{FF2B5EF4-FFF2-40B4-BE49-F238E27FC236}">
                <a16:creationId xmlns:a16="http://schemas.microsoft.com/office/drawing/2014/main" id="{81ED22BE-0FC5-5A4C-8D72-4264D5FDF886}"/>
              </a:ext>
            </a:extLst>
          </p:cNvPr>
          <p:cNvSpPr>
            <a:spLocks noGrp="1"/>
          </p:cNvSpPr>
          <p:nvPr>
            <p:ph type="title"/>
          </p:nvPr>
        </p:nvSpPr>
        <p:spPr>
          <a:xfrm>
            <a:off x="342900" y="319335"/>
            <a:ext cx="6780476" cy="1206000"/>
          </a:xfrm>
        </p:spPr>
        <p:txBody>
          <a:bodyPr anchor="t">
            <a:normAutofit/>
          </a:bodyPr>
          <a:lstStyle/>
          <a:p>
            <a:r>
              <a:rPr lang="nb-NO" noProof="0" dirty="0"/>
              <a:t>Om kartleggingen</a:t>
            </a:r>
          </a:p>
        </p:txBody>
      </p:sp>
      <p:sp>
        <p:nvSpPr>
          <p:cNvPr id="4" name="Slide Number Placeholder 3" hidden="1">
            <a:extLst>
              <a:ext uri="{FF2B5EF4-FFF2-40B4-BE49-F238E27FC236}">
                <a16:creationId xmlns:a16="http://schemas.microsoft.com/office/drawing/2014/main" id="{038AECB5-E570-CA42-99CF-A66C31053242}"/>
              </a:ext>
            </a:extLst>
          </p:cNvPr>
          <p:cNvSpPr>
            <a:spLocks noGrp="1"/>
          </p:cNvSpPr>
          <p:nvPr>
            <p:ph type="sldNum" sz="quarter" idx="10"/>
          </p:nvPr>
        </p:nvSpPr>
        <p:spPr/>
        <p:txBody>
          <a:bodyPr/>
          <a:lstStyle/>
          <a:p>
            <a:pPr>
              <a:spcAft>
                <a:spcPts val="600"/>
              </a:spcAft>
            </a:pPr>
            <a:fld id="{95A8DE2A-19FE-AC44-BC45-E075CA97CA97}" type="slidenum">
              <a:rPr lang="nb-NO" smtClean="0"/>
              <a:pPr>
                <a:spcAft>
                  <a:spcPts val="600"/>
                </a:spcAft>
              </a:pPr>
              <a:t>2</a:t>
            </a:fld>
            <a:endParaRPr lang="nb-NO"/>
          </a:p>
        </p:txBody>
      </p:sp>
    </p:spTree>
    <p:extLst>
      <p:ext uri="{BB962C8B-B14F-4D97-AF65-F5344CB8AC3E}">
        <p14:creationId xmlns:p14="http://schemas.microsoft.com/office/powerpoint/2010/main" val="2211577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57046DE-B5CF-4E0E-8F65-6ECE83DAB8AA}"/>
              </a:ext>
            </a:extLst>
          </p:cNvPr>
          <p:cNvSpPr>
            <a:spLocks noGrp="1"/>
          </p:cNvSpPr>
          <p:nvPr>
            <p:ph type="body" sz="quarter" idx="11"/>
          </p:nvPr>
        </p:nvSpPr>
        <p:spPr>
          <a:xfrm>
            <a:off x="315268" y="1714500"/>
            <a:ext cx="6780476" cy="4154488"/>
          </a:xfrm>
        </p:spPr>
        <p:txBody>
          <a:bodyPr anchor="ctr">
            <a:normAutofit/>
          </a:bodyPr>
          <a:lstStyle/>
          <a:p>
            <a:r>
              <a:rPr lang="nb-NO" sz="3600" dirty="0"/>
              <a:t>Sosiale møteplasser</a:t>
            </a:r>
          </a:p>
          <a:p>
            <a:r>
              <a:rPr lang="nb-NO" sz="3600" dirty="0"/>
              <a:t>Demokratiopplæring</a:t>
            </a:r>
          </a:p>
          <a:p>
            <a:r>
              <a:rPr lang="nb-NO" sz="3600" dirty="0"/>
              <a:t>Lokal identitet og bolyst</a:t>
            </a:r>
          </a:p>
          <a:p>
            <a:r>
              <a:rPr lang="nb-NO" sz="3600" dirty="0"/>
              <a:t>Kultur og mangfold</a:t>
            </a:r>
          </a:p>
          <a:p>
            <a:r>
              <a:rPr lang="nb-NO" sz="3600" dirty="0"/>
              <a:t>Innovasjon og nytenkning</a:t>
            </a:r>
          </a:p>
        </p:txBody>
      </p:sp>
      <p:pic>
        <p:nvPicPr>
          <p:cNvPr id="2" name="Plassholder for bilde 1">
            <a:extLst>
              <a:ext uri="{FF2B5EF4-FFF2-40B4-BE49-F238E27FC236}">
                <a16:creationId xmlns:a16="http://schemas.microsoft.com/office/drawing/2014/main" id="{CD7F3100-C304-3B9B-B674-7407ED6C86D6}"/>
              </a:ext>
            </a:extLst>
          </p:cNvPr>
          <p:cNvPicPr>
            <a:picLocks noGrp="1" noChangeAspect="1"/>
          </p:cNvPicPr>
          <p:nvPr>
            <p:ph type="pic" sz="quarter" idx="12"/>
          </p:nvPr>
        </p:nvPicPr>
        <p:blipFill>
          <a:blip r:embed="rId3"/>
          <a:srcRect l="22225" r="22225"/>
          <a:stretch>
            <a:fillRect/>
          </a:stretch>
        </p:blipFill>
        <p:spPr>
          <a:xfrm>
            <a:off x="7237413" y="309563"/>
            <a:ext cx="4640262" cy="5568950"/>
          </a:xfrm>
        </p:spPr>
      </p:pic>
      <p:sp>
        <p:nvSpPr>
          <p:cNvPr id="3" name="Text Placeholder 2">
            <a:extLst>
              <a:ext uri="{FF2B5EF4-FFF2-40B4-BE49-F238E27FC236}">
                <a16:creationId xmlns:a16="http://schemas.microsoft.com/office/drawing/2014/main" id="{7680526A-9C28-8449-8681-ADCBD8A6279D}"/>
              </a:ext>
            </a:extLst>
          </p:cNvPr>
          <p:cNvSpPr>
            <a:spLocks noGrp="1"/>
          </p:cNvSpPr>
          <p:nvPr>
            <p:ph type="title"/>
          </p:nvPr>
        </p:nvSpPr>
        <p:spPr>
          <a:xfrm>
            <a:off x="342900" y="319335"/>
            <a:ext cx="6780476" cy="1206000"/>
          </a:xfrm>
        </p:spPr>
        <p:txBody>
          <a:bodyPr anchor="t">
            <a:normAutofit/>
          </a:bodyPr>
          <a:lstStyle/>
          <a:p>
            <a:r>
              <a:rPr lang="en-NO" sz="3100"/>
              <a:t>Frivilligheten skaper merverdier</a:t>
            </a:r>
          </a:p>
        </p:txBody>
      </p:sp>
    </p:spTree>
    <p:extLst>
      <p:ext uri="{BB962C8B-B14F-4D97-AF65-F5344CB8AC3E}">
        <p14:creationId xmlns:p14="http://schemas.microsoft.com/office/powerpoint/2010/main" val="269945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09FF68DD-52F4-4CC5-18BA-7BE1565A0F00}"/>
              </a:ext>
            </a:extLst>
          </p:cNvPr>
          <p:cNvSpPr>
            <a:spLocks noGrp="1"/>
          </p:cNvSpPr>
          <p:nvPr>
            <p:ph type="body" sz="quarter" idx="11"/>
          </p:nvPr>
        </p:nvSpPr>
        <p:spPr>
          <a:xfrm>
            <a:off x="315268" y="1714500"/>
            <a:ext cx="6780476" cy="4154488"/>
          </a:xfrm>
        </p:spPr>
        <p:txBody>
          <a:bodyPr anchor="ctr">
            <a:normAutofit/>
          </a:bodyPr>
          <a:lstStyle/>
          <a:p>
            <a:r>
              <a:rPr lang="nb-NO" sz="3600" dirty="0" err="1"/>
              <a:t>Innenforskap</a:t>
            </a:r>
            <a:endParaRPr lang="nb-NO" sz="3600" dirty="0"/>
          </a:p>
          <a:p>
            <a:r>
              <a:rPr lang="nb-NO" sz="3600" dirty="0"/>
              <a:t>Mestringsarenaer</a:t>
            </a:r>
          </a:p>
          <a:p>
            <a:r>
              <a:rPr lang="nb-NO" sz="3600" dirty="0"/>
              <a:t>Tillit</a:t>
            </a:r>
          </a:p>
          <a:p>
            <a:r>
              <a:rPr lang="nb-NO" sz="3600" dirty="0"/>
              <a:t>Aktiv befolkning</a:t>
            </a:r>
          </a:p>
          <a:p>
            <a:r>
              <a:rPr lang="nb-NO" sz="3600" dirty="0"/>
              <a:t>Motvirker ensomhet</a:t>
            </a:r>
          </a:p>
        </p:txBody>
      </p:sp>
      <p:pic>
        <p:nvPicPr>
          <p:cNvPr id="5" name="Plassholder for bilde 4">
            <a:extLst>
              <a:ext uri="{FF2B5EF4-FFF2-40B4-BE49-F238E27FC236}">
                <a16:creationId xmlns:a16="http://schemas.microsoft.com/office/drawing/2014/main" id="{874BE398-5257-A957-7496-117FE8A85BEF}"/>
              </a:ext>
            </a:extLst>
          </p:cNvPr>
          <p:cNvPicPr>
            <a:picLocks noGrp="1" noChangeAspect="1"/>
          </p:cNvPicPr>
          <p:nvPr>
            <p:ph type="pic" sz="quarter" idx="12"/>
          </p:nvPr>
        </p:nvPicPr>
        <p:blipFill>
          <a:blip r:embed="rId3"/>
          <a:srcRect l="19057" r="19057"/>
          <a:stretch>
            <a:fillRect/>
          </a:stretch>
        </p:blipFill>
        <p:spPr>
          <a:xfrm>
            <a:off x="7237413" y="309563"/>
            <a:ext cx="4640262" cy="5568950"/>
          </a:xfrm>
        </p:spPr>
      </p:pic>
      <p:sp>
        <p:nvSpPr>
          <p:cNvPr id="11" name="Slide Number Placeholder 3">
            <a:extLst>
              <a:ext uri="{FF2B5EF4-FFF2-40B4-BE49-F238E27FC236}">
                <a16:creationId xmlns:a16="http://schemas.microsoft.com/office/drawing/2014/main" id="{480F973F-7B3E-B313-B1BF-05091F9DDBB3}"/>
              </a:ext>
            </a:extLst>
          </p:cNvPr>
          <p:cNvSpPr>
            <a:spLocks noGrp="1"/>
          </p:cNvSpPr>
          <p:nvPr>
            <p:ph type="sldNum" sz="quarter" idx="10"/>
          </p:nvPr>
        </p:nvSpPr>
        <p:spPr>
          <a:xfrm>
            <a:off x="8741226" y="6273800"/>
            <a:ext cx="3145974" cy="365125"/>
          </a:xfrm>
        </p:spPr>
        <p:txBody>
          <a:bodyPr/>
          <a:lstStyle/>
          <a:p>
            <a:pPr>
              <a:spcAft>
                <a:spcPts val="600"/>
              </a:spcAft>
            </a:pPr>
            <a:endParaRPr lang="nb-NO" dirty="0"/>
          </a:p>
        </p:txBody>
      </p:sp>
      <p:sp>
        <p:nvSpPr>
          <p:cNvPr id="2" name="Plassholder for tekst 1">
            <a:extLst>
              <a:ext uri="{FF2B5EF4-FFF2-40B4-BE49-F238E27FC236}">
                <a16:creationId xmlns:a16="http://schemas.microsoft.com/office/drawing/2014/main" id="{0B7BA07F-32F2-90CE-3269-5F85B1F765E6}"/>
              </a:ext>
            </a:extLst>
          </p:cNvPr>
          <p:cNvSpPr>
            <a:spLocks noGrp="1"/>
          </p:cNvSpPr>
          <p:nvPr>
            <p:ph type="title"/>
          </p:nvPr>
        </p:nvSpPr>
        <p:spPr>
          <a:xfrm>
            <a:off x="342900" y="319335"/>
            <a:ext cx="6780476" cy="1206000"/>
          </a:xfrm>
        </p:spPr>
        <p:txBody>
          <a:bodyPr anchor="t">
            <a:normAutofit/>
          </a:bodyPr>
          <a:lstStyle/>
          <a:p>
            <a:r>
              <a:rPr lang="nb-NO" dirty="0"/>
              <a:t>Folkehelse</a:t>
            </a:r>
          </a:p>
        </p:txBody>
      </p:sp>
    </p:spTree>
    <p:extLst>
      <p:ext uri="{BB962C8B-B14F-4D97-AF65-F5344CB8AC3E}">
        <p14:creationId xmlns:p14="http://schemas.microsoft.com/office/powerpoint/2010/main" val="41164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6A57AAC-4714-454A-87E4-E2755043B56E}"/>
              </a:ext>
            </a:extLst>
          </p:cNvPr>
          <p:cNvSpPr txBox="1">
            <a:spLocks/>
          </p:cNvSpPr>
          <p:nvPr/>
        </p:nvSpPr>
        <p:spPr>
          <a:xfrm>
            <a:off x="315268" y="1714500"/>
            <a:ext cx="6780476" cy="4154488"/>
          </a:xfrm>
          <a:prstGeom prst="rect">
            <a:avLst/>
          </a:prstGeom>
        </p:spPr>
        <p:txBody>
          <a:bodyPr vert="horz" lIns="1296000" tIns="45720" rIns="91440" bIns="45720" rtlCol="0" anchor="ctr" anchorCtr="0">
            <a:normAutofit/>
          </a:bodyPr>
          <a:lstStyle>
            <a:lvl1pPr marL="228600" indent="-228600" algn="l" defTabSz="914400" rtl="0" eaLnBrk="1" latinLnBrk="0" hangingPunct="1">
              <a:lnSpc>
                <a:spcPct val="90000"/>
              </a:lnSpc>
              <a:spcBef>
                <a:spcPts val="1000"/>
              </a:spcBef>
              <a:buClr>
                <a:schemeClr val="accent1"/>
              </a:buClr>
              <a:buSzPct val="9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a:r>
              <a:rPr lang="nb-NO" sz="2200" dirty="0"/>
              <a:t>Må utvikles i dialog med alle typer lag og foreninger</a:t>
            </a:r>
            <a:endParaRPr lang="nb-NO" sz="2200"/>
          </a:p>
          <a:p>
            <a:pPr marL="457189"/>
            <a:r>
              <a:rPr lang="nb-NO" sz="2200" dirty="0"/>
              <a:t>Må bygge på frivillighetens premisser</a:t>
            </a:r>
            <a:endParaRPr lang="nb-NO" sz="2200"/>
          </a:p>
          <a:p>
            <a:pPr marL="457189"/>
            <a:r>
              <a:rPr lang="nb-NO" sz="2200" dirty="0"/>
              <a:t>Beskriver faste kontaktpunkter med hele frivilligheten</a:t>
            </a:r>
            <a:endParaRPr lang="nb-NO" sz="2200"/>
          </a:p>
          <a:p>
            <a:pPr marL="457189"/>
            <a:r>
              <a:rPr lang="nb-NO" sz="2200" dirty="0"/>
              <a:t>Legger til rette for forutsigbarhet</a:t>
            </a:r>
            <a:endParaRPr lang="nb-NO" sz="2200"/>
          </a:p>
          <a:p>
            <a:pPr marL="457189"/>
            <a:r>
              <a:rPr lang="nb-NO" sz="2200" dirty="0"/>
              <a:t>Har konkrete virkemidler for samhandling og utviklingsmuligheter for frivillig sektor</a:t>
            </a:r>
            <a:endParaRPr lang="nb-NO" sz="2200"/>
          </a:p>
          <a:p>
            <a:pPr marL="457189"/>
            <a:r>
              <a:rPr lang="nb-NO" sz="2200" dirty="0"/>
              <a:t>Må vedtas politisk og angå alle virksomhetsområder</a:t>
            </a:r>
            <a:endParaRPr lang="nb-NO" sz="2200"/>
          </a:p>
        </p:txBody>
      </p:sp>
      <p:pic>
        <p:nvPicPr>
          <p:cNvPr id="6" name="Plassholder for bilde 5">
            <a:extLst>
              <a:ext uri="{FF2B5EF4-FFF2-40B4-BE49-F238E27FC236}">
                <a16:creationId xmlns:a16="http://schemas.microsoft.com/office/drawing/2014/main" id="{D72A0EC0-184E-2B5A-5EBD-E1D6FBED78C8}"/>
              </a:ext>
            </a:extLst>
          </p:cNvPr>
          <p:cNvPicPr>
            <a:picLocks noGrp="1" noChangeAspect="1"/>
          </p:cNvPicPr>
          <p:nvPr>
            <p:ph type="pic" sz="quarter" idx="12"/>
          </p:nvPr>
        </p:nvPicPr>
        <p:blipFill rotWithShape="1">
          <a:blip r:embed="rId3"/>
          <a:srcRect l="6370" r="38011" b="-2"/>
          <a:stretch/>
        </p:blipFill>
        <p:spPr>
          <a:xfrm>
            <a:off x="7237200" y="309600"/>
            <a:ext cx="4640400" cy="5569200"/>
          </a:xfrm>
          <a:noFill/>
        </p:spPr>
      </p:pic>
      <p:sp>
        <p:nvSpPr>
          <p:cNvPr id="4" name="Slide Number Placeholder 3">
            <a:extLst>
              <a:ext uri="{FF2B5EF4-FFF2-40B4-BE49-F238E27FC236}">
                <a16:creationId xmlns:a16="http://schemas.microsoft.com/office/drawing/2014/main" id="{F8F62F69-5979-DF45-95AE-A478212A27F4}"/>
              </a:ext>
            </a:extLst>
          </p:cNvPr>
          <p:cNvSpPr>
            <a:spLocks noGrp="1"/>
          </p:cNvSpPr>
          <p:nvPr>
            <p:ph type="sldNum" sz="quarter" idx="10"/>
          </p:nvPr>
        </p:nvSpPr>
        <p:spPr>
          <a:xfrm>
            <a:off x="8741226" y="6273800"/>
            <a:ext cx="3145974" cy="365125"/>
          </a:xfrm>
        </p:spPr>
        <p:txBody>
          <a:bodyPr vert="horz" lIns="91440" tIns="0" rIns="0" bIns="45720" rtlCol="0" anchor="t" anchorCtr="0">
            <a:normAutofit/>
          </a:bodyPr>
          <a:lstStyle/>
          <a:p>
            <a:pPr>
              <a:spcAft>
                <a:spcPts val="600"/>
              </a:spcAft>
            </a:pPr>
            <a:fld id="{95A8DE2A-19FE-AC44-BC45-E075CA97CA97}" type="slidenum">
              <a:rPr lang="nb-NO" smtClean="0"/>
              <a:pPr>
                <a:spcAft>
                  <a:spcPts val="600"/>
                </a:spcAft>
              </a:pPr>
              <a:t>22</a:t>
            </a:fld>
            <a:endParaRPr lang="nb-NO"/>
          </a:p>
        </p:txBody>
      </p:sp>
      <p:sp>
        <p:nvSpPr>
          <p:cNvPr id="5" name="Title 4">
            <a:extLst>
              <a:ext uri="{FF2B5EF4-FFF2-40B4-BE49-F238E27FC236}">
                <a16:creationId xmlns:a16="http://schemas.microsoft.com/office/drawing/2014/main" id="{2BE7F74A-7ECC-1D4E-A6D1-022E0695054A}"/>
              </a:ext>
            </a:extLst>
          </p:cNvPr>
          <p:cNvSpPr>
            <a:spLocks noGrp="1"/>
          </p:cNvSpPr>
          <p:nvPr>
            <p:ph type="title"/>
          </p:nvPr>
        </p:nvSpPr>
        <p:spPr>
          <a:xfrm>
            <a:off x="342900" y="319335"/>
            <a:ext cx="6780476" cy="1206000"/>
          </a:xfrm>
        </p:spPr>
        <p:txBody>
          <a:bodyPr vert="horz" lIns="468000" tIns="360000" rIns="90000" bIns="45720" rtlCol="0" anchor="t" anchorCtr="0">
            <a:normAutofit/>
          </a:bodyPr>
          <a:lstStyle/>
          <a:p>
            <a:r>
              <a:rPr lang="nb-NO" sz="2800" b="1" kern="1200" noProof="0">
                <a:latin typeface="+mj-lt"/>
                <a:ea typeface="+mj-ea"/>
                <a:cs typeface="+mj-cs"/>
              </a:rPr>
              <a:t>Kriterier for bærekraftig frivillighetspolitikk</a:t>
            </a:r>
          </a:p>
        </p:txBody>
      </p:sp>
    </p:spTree>
    <p:extLst>
      <p:ext uri="{BB962C8B-B14F-4D97-AF65-F5344CB8AC3E}">
        <p14:creationId xmlns:p14="http://schemas.microsoft.com/office/powerpoint/2010/main" val="1026382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8EC7D7-C559-E540-A4AD-EE36213FE440}"/>
              </a:ext>
            </a:extLst>
          </p:cNvPr>
          <p:cNvSpPr>
            <a:spLocks noGrp="1"/>
          </p:cNvSpPr>
          <p:nvPr>
            <p:ph type="body" sz="quarter" idx="11"/>
          </p:nvPr>
        </p:nvSpPr>
        <p:spPr/>
        <p:txBody>
          <a:bodyPr/>
          <a:lstStyle/>
          <a:p>
            <a:r>
              <a:rPr lang="nb-NO" dirty="0"/>
              <a:t>Ta vare på frivilligheten</a:t>
            </a:r>
          </a:p>
          <a:p>
            <a:r>
              <a:rPr lang="nb-NO" dirty="0"/>
              <a:t>En helhetlig frivillighetspolitikk</a:t>
            </a:r>
          </a:p>
          <a:p>
            <a:r>
              <a:rPr lang="nb-NO" dirty="0"/>
              <a:t>Hjelpe til slik at tilbud synes</a:t>
            </a:r>
          </a:p>
          <a:p>
            <a:r>
              <a:rPr lang="nb-NO" dirty="0"/>
              <a:t>Møteplasser</a:t>
            </a:r>
          </a:p>
          <a:p>
            <a:r>
              <a:rPr lang="nb-NO" dirty="0"/>
              <a:t>Kompetanseheving</a:t>
            </a:r>
          </a:p>
          <a:p>
            <a:r>
              <a:rPr lang="nb-NO" dirty="0"/>
              <a:t>Minst mulig byråkrati</a:t>
            </a:r>
          </a:p>
          <a:p>
            <a:r>
              <a:rPr lang="nb-NO" dirty="0"/>
              <a:t>Bidra til deltagelse</a:t>
            </a:r>
          </a:p>
        </p:txBody>
      </p:sp>
      <p:sp>
        <p:nvSpPr>
          <p:cNvPr id="4" name="Slide Number Placeholder 3">
            <a:extLst>
              <a:ext uri="{FF2B5EF4-FFF2-40B4-BE49-F238E27FC236}">
                <a16:creationId xmlns:a16="http://schemas.microsoft.com/office/drawing/2014/main" id="{EECEC7FD-A5FE-5548-B08F-C0B6DDBB58F2}"/>
              </a:ext>
            </a:extLst>
          </p:cNvPr>
          <p:cNvSpPr>
            <a:spLocks noGrp="1"/>
          </p:cNvSpPr>
          <p:nvPr>
            <p:ph type="sldNum" sz="quarter" idx="10"/>
          </p:nvPr>
        </p:nvSpPr>
        <p:spPr/>
        <p:txBody>
          <a:bodyPr/>
          <a:lstStyle/>
          <a:p>
            <a:fld id="{95A8DE2A-19FE-AC44-BC45-E075CA97CA97}" type="slidenum">
              <a:rPr lang="nb-NO" smtClean="0"/>
              <a:pPr/>
              <a:t>23</a:t>
            </a:fld>
            <a:endParaRPr lang="nb-NO" dirty="0"/>
          </a:p>
        </p:txBody>
      </p:sp>
      <p:sp>
        <p:nvSpPr>
          <p:cNvPr id="5" name="Title 4">
            <a:extLst>
              <a:ext uri="{FF2B5EF4-FFF2-40B4-BE49-F238E27FC236}">
                <a16:creationId xmlns:a16="http://schemas.microsoft.com/office/drawing/2014/main" id="{39632E38-8EF6-F34D-A952-EED797A585B9}"/>
              </a:ext>
            </a:extLst>
          </p:cNvPr>
          <p:cNvSpPr>
            <a:spLocks noGrp="1"/>
          </p:cNvSpPr>
          <p:nvPr>
            <p:ph type="title"/>
          </p:nvPr>
        </p:nvSpPr>
        <p:spPr/>
        <p:txBody>
          <a:bodyPr/>
          <a:lstStyle/>
          <a:p>
            <a:r>
              <a:rPr lang="nb-NO" noProof="0" dirty="0"/>
              <a:t>Anbefalinger</a:t>
            </a:r>
          </a:p>
        </p:txBody>
      </p:sp>
      <p:pic>
        <p:nvPicPr>
          <p:cNvPr id="7" name="Plassholder for bilde 6">
            <a:extLst>
              <a:ext uri="{FF2B5EF4-FFF2-40B4-BE49-F238E27FC236}">
                <a16:creationId xmlns:a16="http://schemas.microsoft.com/office/drawing/2014/main" id="{16636969-B471-32B4-5731-ACBF18C725CD}"/>
              </a:ext>
            </a:extLst>
          </p:cNvPr>
          <p:cNvPicPr>
            <a:picLocks noGrp="1" noChangeAspect="1"/>
          </p:cNvPicPr>
          <p:nvPr>
            <p:ph type="pic" sz="quarter" idx="12"/>
          </p:nvPr>
        </p:nvPicPr>
        <p:blipFill>
          <a:blip r:embed="rId3"/>
          <a:srcRect l="18276" r="18276"/>
          <a:stretch>
            <a:fillRect/>
          </a:stretch>
        </p:blipFill>
        <p:spPr/>
      </p:pic>
    </p:spTree>
    <p:extLst>
      <p:ext uri="{BB962C8B-B14F-4D97-AF65-F5344CB8AC3E}">
        <p14:creationId xmlns:p14="http://schemas.microsoft.com/office/powerpoint/2010/main" val="1215936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0CF5A0-F2C6-1A43-9AA6-E539DD1D76FB}"/>
              </a:ext>
            </a:extLst>
          </p:cNvPr>
          <p:cNvSpPr>
            <a:spLocks noGrp="1"/>
          </p:cNvSpPr>
          <p:nvPr>
            <p:ph type="sldNum" sz="quarter" idx="10"/>
          </p:nvPr>
        </p:nvSpPr>
        <p:spPr/>
        <p:txBody>
          <a:bodyPr/>
          <a:lstStyle/>
          <a:p>
            <a:fld id="{95A8DE2A-19FE-AC44-BC45-E075CA97CA97}" type="slidenum">
              <a:rPr lang="nb-NO" smtClean="0"/>
              <a:pPr/>
              <a:t>24</a:t>
            </a:fld>
            <a:endParaRPr lang="nb-NO" dirty="0"/>
          </a:p>
        </p:txBody>
      </p:sp>
      <p:sp>
        <p:nvSpPr>
          <p:cNvPr id="5" name="Title 4">
            <a:extLst>
              <a:ext uri="{FF2B5EF4-FFF2-40B4-BE49-F238E27FC236}">
                <a16:creationId xmlns:a16="http://schemas.microsoft.com/office/drawing/2014/main" id="{071EEACA-C1C9-B04A-9EC8-AA32DB91A8D1}"/>
              </a:ext>
            </a:extLst>
          </p:cNvPr>
          <p:cNvSpPr>
            <a:spLocks noGrp="1"/>
          </p:cNvSpPr>
          <p:nvPr>
            <p:ph type="title"/>
          </p:nvPr>
        </p:nvSpPr>
        <p:spPr/>
        <p:txBody>
          <a:bodyPr/>
          <a:lstStyle/>
          <a:p>
            <a:r>
              <a:rPr lang="nb-NO" noProof="0" dirty="0"/>
              <a:t>10 frivillighetspolitiske bud</a:t>
            </a:r>
          </a:p>
        </p:txBody>
      </p:sp>
      <p:sp>
        <p:nvSpPr>
          <p:cNvPr id="7" name="Content Placeholder 6">
            <a:extLst>
              <a:ext uri="{FF2B5EF4-FFF2-40B4-BE49-F238E27FC236}">
                <a16:creationId xmlns:a16="http://schemas.microsoft.com/office/drawing/2014/main" id="{4921A241-A782-8D4C-AA8E-74794B9E4DD4}"/>
              </a:ext>
            </a:extLst>
          </p:cNvPr>
          <p:cNvSpPr txBox="1">
            <a:spLocks/>
          </p:cNvSpPr>
          <p:nvPr/>
        </p:nvSpPr>
        <p:spPr>
          <a:xfrm>
            <a:off x="988314" y="1525335"/>
            <a:ext cx="10215372" cy="3965664"/>
          </a:xfrm>
          <a:prstGeom prst="rect">
            <a:avLst/>
          </a:prstGeom>
        </p:spPr>
        <p:txBody>
          <a:bodyPr numCol="2">
            <a:normAutofit/>
          </a:bodyPr>
          <a:lstStyle>
            <a:lvl1pPr marL="228600" indent="-228600" algn="l" defTabSz="914400" rtl="0" eaLnBrk="1" latinLnBrk="0" hangingPunct="1">
              <a:lnSpc>
                <a:spcPct val="90000"/>
              </a:lnSpc>
              <a:spcBef>
                <a:spcPts val="1000"/>
              </a:spcBef>
              <a:buClr>
                <a:schemeClr val="accent1"/>
              </a:buClr>
              <a:buSzPct val="9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9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indent="-609585">
              <a:buFont typeface="+mj-lt"/>
              <a:buAutoNum type="arabicPeriod"/>
            </a:pPr>
            <a:r>
              <a:rPr lang="nb-NO" dirty="0"/>
              <a:t>Kjenn frivilligheten i kommunen din!</a:t>
            </a:r>
          </a:p>
          <a:p>
            <a:pPr marL="609585" indent="-609585">
              <a:buFont typeface="+mj-lt"/>
              <a:buAutoNum type="arabicPeriod"/>
            </a:pPr>
            <a:r>
              <a:rPr lang="nb-NO" dirty="0"/>
              <a:t>Vedta en tverrsektoriell kommunal frivillighetspolitikk </a:t>
            </a:r>
          </a:p>
          <a:p>
            <a:pPr marL="609585" indent="-609585">
              <a:lnSpc>
                <a:spcPct val="100000"/>
              </a:lnSpc>
              <a:buFont typeface="+mj-lt"/>
              <a:buAutoNum type="arabicPeriod"/>
            </a:pPr>
            <a:r>
              <a:rPr lang="nb-NO" dirty="0"/>
              <a:t>Anerkjenn frivillighetens egenverdi </a:t>
            </a:r>
          </a:p>
          <a:p>
            <a:pPr marL="609585" indent="-609585">
              <a:lnSpc>
                <a:spcPct val="100000"/>
              </a:lnSpc>
              <a:buFont typeface="+mj-lt"/>
              <a:buAutoNum type="arabicPeriod"/>
            </a:pPr>
            <a:r>
              <a:rPr lang="nb-NO" dirty="0"/>
              <a:t>Forenkling gir mer frivillighet </a:t>
            </a:r>
          </a:p>
          <a:p>
            <a:pPr marL="609585" indent="-609585">
              <a:lnSpc>
                <a:spcPct val="100000"/>
              </a:lnSpc>
              <a:buFont typeface="+mj-lt"/>
              <a:buAutoNum type="arabicPeriod"/>
            </a:pPr>
            <a:r>
              <a:rPr lang="nb-NO" dirty="0"/>
              <a:t>Tilrettelegg for frivillighetens egenutvikling</a:t>
            </a:r>
          </a:p>
          <a:p>
            <a:pPr marL="609585" indent="-609585">
              <a:lnSpc>
                <a:spcPct val="100000"/>
              </a:lnSpc>
              <a:buFont typeface="+mj-lt"/>
              <a:buAutoNum type="arabicPeriod"/>
            </a:pPr>
            <a:r>
              <a:rPr lang="nb-NO" dirty="0"/>
              <a:t>Skap dialog med frivilligheten </a:t>
            </a:r>
          </a:p>
          <a:p>
            <a:pPr marL="609585" indent="-609585">
              <a:lnSpc>
                <a:spcPct val="100000"/>
              </a:lnSpc>
              <a:buFont typeface="+mj-lt"/>
              <a:buAutoNum type="arabicPeriod"/>
            </a:pPr>
            <a:r>
              <a:rPr lang="nb-NO" dirty="0"/>
              <a:t>Anerkjenn og støtt opp om frivillighetens merverdi </a:t>
            </a:r>
          </a:p>
          <a:p>
            <a:pPr marL="609585" indent="-609585">
              <a:lnSpc>
                <a:spcPct val="100000"/>
              </a:lnSpc>
              <a:buFont typeface="+mj-lt"/>
              <a:buAutoNum type="arabicPeriod"/>
            </a:pPr>
            <a:r>
              <a:rPr lang="nb-NO" dirty="0"/>
              <a:t>Gi frie midler</a:t>
            </a:r>
          </a:p>
          <a:p>
            <a:pPr marL="609585" indent="-609585">
              <a:lnSpc>
                <a:spcPct val="100000"/>
              </a:lnSpc>
              <a:buFont typeface="+mj-lt"/>
              <a:buAutoNum type="arabicPeriod"/>
            </a:pPr>
            <a:r>
              <a:rPr lang="nb-NO" dirty="0"/>
              <a:t>Ikke konkurrer med frivilligheten </a:t>
            </a:r>
          </a:p>
          <a:p>
            <a:pPr marL="609585" indent="-609585">
              <a:lnSpc>
                <a:spcPct val="100000"/>
              </a:lnSpc>
              <a:buFont typeface="+mj-lt"/>
              <a:buAutoNum type="arabicPeriod"/>
            </a:pPr>
            <a:r>
              <a:rPr lang="nb-NO" dirty="0"/>
              <a:t>Skap forutsigbarhet for frivilligheten </a:t>
            </a:r>
          </a:p>
        </p:txBody>
      </p:sp>
    </p:spTree>
    <p:extLst>
      <p:ext uri="{BB962C8B-B14F-4D97-AF65-F5344CB8AC3E}">
        <p14:creationId xmlns:p14="http://schemas.microsoft.com/office/powerpoint/2010/main" val="2928384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E57B7D-259C-BF47-9567-E47B21BDA7D6}"/>
              </a:ext>
            </a:extLst>
          </p:cNvPr>
          <p:cNvSpPr>
            <a:spLocks noGrp="1"/>
          </p:cNvSpPr>
          <p:nvPr>
            <p:ph type="body" sz="quarter" idx="13"/>
          </p:nvPr>
        </p:nvSpPr>
        <p:spPr>
          <a:xfrm>
            <a:off x="7761339" y="1939997"/>
            <a:ext cx="3615611" cy="2308324"/>
          </a:xfrm>
        </p:spPr>
        <p:txBody>
          <a:bodyPr anchor="ctr">
            <a:normAutofit/>
          </a:bodyPr>
          <a:lstStyle/>
          <a:p>
            <a:r>
              <a:rPr lang="nb-NO" sz="2800" dirty="0"/>
              <a:t>Takk for oppmerksomheten!</a:t>
            </a:r>
          </a:p>
        </p:txBody>
      </p:sp>
      <p:sp>
        <p:nvSpPr>
          <p:cNvPr id="4" name="Slide Number Placeholder 3">
            <a:extLst>
              <a:ext uri="{FF2B5EF4-FFF2-40B4-BE49-F238E27FC236}">
                <a16:creationId xmlns:a16="http://schemas.microsoft.com/office/drawing/2014/main" id="{E7D84DB6-BB51-044A-969F-75F3B005B395}"/>
              </a:ext>
            </a:extLst>
          </p:cNvPr>
          <p:cNvSpPr>
            <a:spLocks noGrp="1"/>
          </p:cNvSpPr>
          <p:nvPr>
            <p:ph type="sldNum" sz="quarter" idx="10"/>
          </p:nvPr>
        </p:nvSpPr>
        <p:spPr>
          <a:xfrm>
            <a:off x="8741226" y="6273800"/>
            <a:ext cx="3145974" cy="365125"/>
          </a:xfrm>
        </p:spPr>
        <p:txBody>
          <a:bodyPr anchor="t">
            <a:normAutofit/>
          </a:bodyPr>
          <a:lstStyle/>
          <a:p>
            <a:pPr>
              <a:spcAft>
                <a:spcPts val="600"/>
              </a:spcAft>
            </a:pPr>
            <a:fld id="{95A8DE2A-19FE-AC44-BC45-E075CA97CA97}" type="slidenum">
              <a:rPr lang="nb-NO" smtClean="0"/>
              <a:pPr>
                <a:spcAft>
                  <a:spcPts val="600"/>
                </a:spcAft>
              </a:pPr>
              <a:t>25</a:t>
            </a:fld>
            <a:endParaRPr lang="nb-NO"/>
          </a:p>
        </p:txBody>
      </p:sp>
      <p:sp>
        <p:nvSpPr>
          <p:cNvPr id="2" name="Text Placeholder 1">
            <a:extLst>
              <a:ext uri="{FF2B5EF4-FFF2-40B4-BE49-F238E27FC236}">
                <a16:creationId xmlns:a16="http://schemas.microsoft.com/office/drawing/2014/main" id="{7EF50346-EEAA-9F49-B67A-A9BDBF4E357B}"/>
              </a:ext>
            </a:extLst>
          </p:cNvPr>
          <p:cNvSpPr>
            <a:spLocks noGrp="1"/>
          </p:cNvSpPr>
          <p:nvPr>
            <p:ph sz="quarter" idx="14"/>
          </p:nvPr>
        </p:nvSpPr>
        <p:spPr>
          <a:xfrm>
            <a:off x="803274" y="1011238"/>
            <a:ext cx="6435726" cy="4202112"/>
          </a:xfrm>
        </p:spPr>
        <p:txBody>
          <a:bodyPr anchor="ctr">
            <a:normAutofit/>
          </a:bodyPr>
          <a:lstStyle/>
          <a:p>
            <a:pPr marL="0" indent="0">
              <a:buNone/>
            </a:pPr>
            <a:endParaRPr lang="nb-NO" dirty="0"/>
          </a:p>
          <a:p>
            <a:pPr marL="0" indent="0">
              <a:buNone/>
            </a:pPr>
            <a:endParaRPr lang="nb-NO" dirty="0"/>
          </a:p>
          <a:p>
            <a:pPr marL="0" indent="0">
              <a:buNone/>
            </a:pPr>
            <a:r>
              <a:rPr lang="nb-NO" sz="2000" b="1" dirty="0"/>
              <a:t>Se mer om kommunal frivillighetspolitikk på </a:t>
            </a:r>
            <a:br>
              <a:rPr lang="nb-NO" sz="2000" b="1" dirty="0"/>
            </a:br>
            <a:r>
              <a:rPr lang="nb-NO" sz="2000" dirty="0">
                <a:hlinkClick r:id="rId3"/>
              </a:rPr>
              <a:t>www.samhandlingskoden.no</a:t>
            </a:r>
            <a:endParaRPr lang="nb-NO" sz="2000" dirty="0"/>
          </a:p>
          <a:p>
            <a:pPr marL="0" indent="0">
              <a:buNone/>
            </a:pPr>
            <a:endParaRPr lang="nb-NO" sz="2000" b="1" dirty="0"/>
          </a:p>
          <a:p>
            <a:pPr marL="0" indent="0">
              <a:buNone/>
            </a:pPr>
            <a:endParaRPr lang="nb-NO" sz="2000" b="1" dirty="0"/>
          </a:p>
          <a:p>
            <a:pPr marL="0" indent="0">
              <a:buNone/>
            </a:pPr>
            <a:r>
              <a:rPr lang="nb-NO" sz="2000" b="1" dirty="0"/>
              <a:t>Videre kontaktinformasjon</a:t>
            </a:r>
          </a:p>
          <a:p>
            <a:pPr marL="0" indent="0">
              <a:buNone/>
            </a:pPr>
            <a:r>
              <a:rPr lang="nb-NO" sz="2000" dirty="0">
                <a:hlinkClick r:id="rId4"/>
              </a:rPr>
              <a:t>brita@frivillighetnorge.no</a:t>
            </a:r>
          </a:p>
          <a:p>
            <a:pPr marL="0" indent="0">
              <a:buNone/>
            </a:pPr>
            <a:br>
              <a:rPr lang="nb-NO" sz="2000" dirty="0"/>
            </a:br>
            <a:endParaRPr lang="nb-NO" dirty="0"/>
          </a:p>
        </p:txBody>
      </p:sp>
    </p:spTree>
    <p:extLst>
      <p:ext uri="{BB962C8B-B14F-4D97-AF65-F5344CB8AC3E}">
        <p14:creationId xmlns:p14="http://schemas.microsoft.com/office/powerpoint/2010/main" val="96161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2952B8-9E63-9C4A-AE1E-3105FB9F58EA}"/>
              </a:ext>
            </a:extLst>
          </p:cNvPr>
          <p:cNvSpPr>
            <a:spLocks noGrp="1"/>
          </p:cNvSpPr>
          <p:nvPr>
            <p:ph type="body" sz="quarter" idx="11"/>
          </p:nvPr>
        </p:nvSpPr>
        <p:spPr>
          <a:xfrm>
            <a:off x="315268" y="1281362"/>
            <a:ext cx="6780476" cy="4154488"/>
          </a:xfrm>
        </p:spPr>
        <p:txBody>
          <a:bodyPr anchor="ctr">
            <a:normAutofit/>
          </a:bodyPr>
          <a:lstStyle/>
          <a:p>
            <a:r>
              <a:rPr lang="nb-NO" dirty="0"/>
              <a:t>Samarbeidsforumet for frivillige organisasjoner</a:t>
            </a:r>
          </a:p>
          <a:p>
            <a:r>
              <a:rPr lang="nb-NO" dirty="0"/>
              <a:t>Rundt 370 medlemmer representerer rundt 50 000 lag og foreninger</a:t>
            </a:r>
          </a:p>
          <a:p>
            <a:r>
              <a:rPr lang="nb-NO" dirty="0"/>
              <a:t>Mål: Legge til rette for mer frivillighet </a:t>
            </a:r>
          </a:p>
          <a:p>
            <a:r>
              <a:rPr lang="nb-NO" dirty="0"/>
              <a:t>Jobber opp mot myndighetene for bærekraftige rammevilkår for frivillig sektor</a:t>
            </a:r>
          </a:p>
          <a:p>
            <a:r>
              <a:rPr lang="nb-NO" dirty="0"/>
              <a:t>Etablert i 2005</a:t>
            </a:r>
          </a:p>
        </p:txBody>
      </p:sp>
      <p:pic>
        <p:nvPicPr>
          <p:cNvPr id="6" name="Picture 5">
            <a:extLst>
              <a:ext uri="{FF2B5EF4-FFF2-40B4-BE49-F238E27FC236}">
                <a16:creationId xmlns:a16="http://schemas.microsoft.com/office/drawing/2014/main" id="{E26EBEB1-AB97-A84B-9A50-E549D5FE322C}"/>
              </a:ext>
            </a:extLst>
          </p:cNvPr>
          <p:cNvPicPr>
            <a:picLocks noChangeAspect="1"/>
          </p:cNvPicPr>
          <p:nvPr/>
        </p:nvPicPr>
        <p:blipFill>
          <a:blip r:embed="rId3"/>
          <a:stretch>
            <a:fillRect/>
          </a:stretch>
        </p:blipFill>
        <p:spPr>
          <a:xfrm>
            <a:off x="7649950" y="309600"/>
            <a:ext cx="3814900" cy="5569200"/>
          </a:xfrm>
          <a:prstGeom prst="rect">
            <a:avLst/>
          </a:prstGeom>
          <a:noFill/>
        </p:spPr>
      </p:pic>
      <p:sp>
        <p:nvSpPr>
          <p:cNvPr id="4" name="Slide Number Placeholder 3">
            <a:extLst>
              <a:ext uri="{FF2B5EF4-FFF2-40B4-BE49-F238E27FC236}">
                <a16:creationId xmlns:a16="http://schemas.microsoft.com/office/drawing/2014/main" id="{0769196F-C144-D444-AD36-4F25C7562E3E}"/>
              </a:ext>
            </a:extLst>
          </p:cNvPr>
          <p:cNvSpPr>
            <a:spLocks noGrp="1"/>
          </p:cNvSpPr>
          <p:nvPr>
            <p:ph type="sldNum" sz="quarter" idx="10"/>
          </p:nvPr>
        </p:nvSpPr>
        <p:spPr>
          <a:xfrm>
            <a:off x="8741226" y="6273800"/>
            <a:ext cx="3145974" cy="365125"/>
          </a:xfrm>
        </p:spPr>
        <p:txBody>
          <a:bodyPr anchor="t">
            <a:normAutofit/>
          </a:bodyPr>
          <a:lstStyle/>
          <a:p>
            <a:pPr>
              <a:spcAft>
                <a:spcPts val="600"/>
              </a:spcAft>
            </a:pPr>
            <a:endParaRPr lang="nb-NO" dirty="0"/>
          </a:p>
        </p:txBody>
      </p:sp>
      <p:sp>
        <p:nvSpPr>
          <p:cNvPr id="5" name="Title 4">
            <a:extLst>
              <a:ext uri="{FF2B5EF4-FFF2-40B4-BE49-F238E27FC236}">
                <a16:creationId xmlns:a16="http://schemas.microsoft.com/office/drawing/2014/main" id="{4520C1E0-AB35-0442-B720-03E7F9C14249}"/>
              </a:ext>
            </a:extLst>
          </p:cNvPr>
          <p:cNvSpPr>
            <a:spLocks noGrp="1"/>
          </p:cNvSpPr>
          <p:nvPr>
            <p:ph type="title"/>
          </p:nvPr>
        </p:nvSpPr>
        <p:spPr>
          <a:xfrm>
            <a:off x="342900" y="319335"/>
            <a:ext cx="6780476" cy="1206000"/>
          </a:xfrm>
        </p:spPr>
        <p:txBody>
          <a:bodyPr anchor="t">
            <a:normAutofit/>
          </a:bodyPr>
          <a:lstStyle/>
          <a:p>
            <a:r>
              <a:rPr lang="en-NO" dirty="0"/>
              <a:t>Frivillighet Norge</a:t>
            </a:r>
          </a:p>
        </p:txBody>
      </p:sp>
    </p:spTree>
    <p:extLst>
      <p:ext uri="{BB962C8B-B14F-4D97-AF65-F5344CB8AC3E}">
        <p14:creationId xmlns:p14="http://schemas.microsoft.com/office/powerpoint/2010/main" val="250556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Bilde 32" descr="Et bilde som inneholder tekst, person, personer&#10;&#10;Automatisk generert beskrivelse">
            <a:extLst>
              <a:ext uri="{FF2B5EF4-FFF2-40B4-BE49-F238E27FC236}">
                <a16:creationId xmlns:a16="http://schemas.microsoft.com/office/drawing/2014/main" id="{5FA8AE10-1C6B-81E4-C2B2-F6E8888581DC}"/>
              </a:ext>
            </a:extLst>
          </p:cNvPr>
          <p:cNvPicPr>
            <a:picLocks noChangeAspect="1"/>
          </p:cNvPicPr>
          <p:nvPr/>
        </p:nvPicPr>
        <p:blipFill>
          <a:blip r:embed="rId3"/>
          <a:stretch>
            <a:fillRect/>
          </a:stretch>
        </p:blipFill>
        <p:spPr>
          <a:xfrm>
            <a:off x="534493" y="952918"/>
            <a:ext cx="2628748" cy="2628748"/>
          </a:xfrm>
          <a:prstGeom prst="rect">
            <a:avLst/>
          </a:prstGeom>
        </p:spPr>
      </p:pic>
      <p:pic>
        <p:nvPicPr>
          <p:cNvPr id="35" name="Bilde 34">
            <a:extLst>
              <a:ext uri="{FF2B5EF4-FFF2-40B4-BE49-F238E27FC236}">
                <a16:creationId xmlns:a16="http://schemas.microsoft.com/office/drawing/2014/main" id="{D9495F76-D36C-ABEC-F6AF-F3009F173E4F}"/>
              </a:ext>
            </a:extLst>
          </p:cNvPr>
          <p:cNvPicPr>
            <a:picLocks noChangeAspect="1"/>
          </p:cNvPicPr>
          <p:nvPr/>
        </p:nvPicPr>
        <p:blipFill>
          <a:blip r:embed="rId4"/>
          <a:srcRect/>
          <a:stretch/>
        </p:blipFill>
        <p:spPr>
          <a:xfrm>
            <a:off x="9104760" y="952918"/>
            <a:ext cx="2628749" cy="2628749"/>
          </a:xfrm>
          <a:prstGeom prst="rect">
            <a:avLst/>
          </a:prstGeom>
        </p:spPr>
      </p:pic>
      <p:pic>
        <p:nvPicPr>
          <p:cNvPr id="37" name="Bilde 36" descr="Et bilde som inneholder tekst, oransje&#10;&#10;Automatisk generert beskrivelse">
            <a:extLst>
              <a:ext uri="{FF2B5EF4-FFF2-40B4-BE49-F238E27FC236}">
                <a16:creationId xmlns:a16="http://schemas.microsoft.com/office/drawing/2014/main" id="{9AD819D4-AEA0-97F5-7F6F-ECFA7058A227}"/>
              </a:ext>
            </a:extLst>
          </p:cNvPr>
          <p:cNvPicPr>
            <a:picLocks noChangeAspect="1"/>
          </p:cNvPicPr>
          <p:nvPr/>
        </p:nvPicPr>
        <p:blipFill>
          <a:blip r:embed="rId5"/>
          <a:stretch>
            <a:fillRect/>
          </a:stretch>
        </p:blipFill>
        <p:spPr>
          <a:xfrm>
            <a:off x="6248004" y="952918"/>
            <a:ext cx="2628750" cy="2628750"/>
          </a:xfrm>
          <a:prstGeom prst="rect">
            <a:avLst/>
          </a:prstGeom>
        </p:spPr>
      </p:pic>
      <p:pic>
        <p:nvPicPr>
          <p:cNvPr id="39" name="Bilde 38" descr="Et bilde som inneholder tekst, person, innendørs, ser på&#10;&#10;Automatisk generert beskrivelse">
            <a:extLst>
              <a:ext uri="{FF2B5EF4-FFF2-40B4-BE49-F238E27FC236}">
                <a16:creationId xmlns:a16="http://schemas.microsoft.com/office/drawing/2014/main" id="{CA3B1818-EA6D-B147-8087-693DD827B961}"/>
              </a:ext>
            </a:extLst>
          </p:cNvPr>
          <p:cNvPicPr>
            <a:picLocks noChangeAspect="1"/>
          </p:cNvPicPr>
          <p:nvPr/>
        </p:nvPicPr>
        <p:blipFill>
          <a:blip r:embed="rId6"/>
          <a:stretch>
            <a:fillRect/>
          </a:stretch>
        </p:blipFill>
        <p:spPr>
          <a:xfrm>
            <a:off x="3391248" y="952918"/>
            <a:ext cx="2628749" cy="2628749"/>
          </a:xfrm>
          <a:prstGeom prst="rect">
            <a:avLst/>
          </a:prstGeom>
        </p:spPr>
      </p:pic>
      <p:cxnSp>
        <p:nvCxnSpPr>
          <p:cNvPr id="50" name="Rett linje 49">
            <a:extLst>
              <a:ext uri="{FF2B5EF4-FFF2-40B4-BE49-F238E27FC236}">
                <a16:creationId xmlns:a16="http://schemas.microsoft.com/office/drawing/2014/main" id="{91FF34EA-FED5-E47F-160A-064B8496985E}"/>
              </a:ext>
            </a:extLst>
          </p:cNvPr>
          <p:cNvCxnSpPr>
            <a:cxnSpLocks/>
          </p:cNvCxnSpPr>
          <p:nvPr/>
        </p:nvCxnSpPr>
        <p:spPr>
          <a:xfrm>
            <a:off x="534493" y="3890682"/>
            <a:ext cx="111990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TekstSylinder 52">
            <a:extLst>
              <a:ext uri="{FF2B5EF4-FFF2-40B4-BE49-F238E27FC236}">
                <a16:creationId xmlns:a16="http://schemas.microsoft.com/office/drawing/2014/main" id="{6AAD1578-BFA8-BAD7-0699-578250940557}"/>
              </a:ext>
            </a:extLst>
          </p:cNvPr>
          <p:cNvSpPr txBox="1"/>
          <p:nvPr/>
        </p:nvSpPr>
        <p:spPr>
          <a:xfrm>
            <a:off x="534493" y="4378369"/>
            <a:ext cx="6096000" cy="707886"/>
          </a:xfrm>
          <a:prstGeom prst="rect">
            <a:avLst/>
          </a:prstGeom>
          <a:noFill/>
        </p:spPr>
        <p:txBody>
          <a:bodyPr wrap="square">
            <a:spAutoFit/>
          </a:bodyPr>
          <a:lstStyle/>
          <a:p>
            <a:r>
              <a:rPr lang="nb-NO" sz="4000" b="1" dirty="0">
                <a:solidFill>
                  <a:schemeClr val="accent2"/>
                </a:solidFill>
              </a:rPr>
              <a:t>Frivillighet i tall</a:t>
            </a:r>
          </a:p>
        </p:txBody>
      </p:sp>
    </p:spTree>
    <p:extLst>
      <p:ext uri="{BB962C8B-B14F-4D97-AF65-F5344CB8AC3E}">
        <p14:creationId xmlns:p14="http://schemas.microsoft.com/office/powerpoint/2010/main" val="306354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B465A698-1A6A-0033-32AF-1669738A0A84}"/>
              </a:ext>
            </a:extLst>
          </p:cNvPr>
          <p:cNvSpPr>
            <a:spLocks noGrp="1"/>
          </p:cNvSpPr>
          <p:nvPr>
            <p:ph type="sldNum" sz="quarter" idx="10"/>
          </p:nvPr>
        </p:nvSpPr>
        <p:spPr/>
        <p:txBody>
          <a:bodyPr/>
          <a:lstStyle/>
          <a:p>
            <a:fld id="{95A8DE2A-19FE-AC44-BC45-E075CA97CA97}" type="slidenum">
              <a:rPr lang="nb-NO" smtClean="0"/>
              <a:pPr/>
              <a:t>5</a:t>
            </a:fld>
            <a:endParaRPr lang="nb-NO" dirty="0"/>
          </a:p>
        </p:txBody>
      </p:sp>
      <p:sp>
        <p:nvSpPr>
          <p:cNvPr id="5" name="Tittel 4">
            <a:extLst>
              <a:ext uri="{FF2B5EF4-FFF2-40B4-BE49-F238E27FC236}">
                <a16:creationId xmlns:a16="http://schemas.microsoft.com/office/drawing/2014/main" id="{1ACA1DEE-25C5-FE52-38A7-227A63198F0B}"/>
              </a:ext>
            </a:extLst>
          </p:cNvPr>
          <p:cNvSpPr>
            <a:spLocks noGrp="1"/>
          </p:cNvSpPr>
          <p:nvPr>
            <p:ph type="title"/>
          </p:nvPr>
        </p:nvSpPr>
        <p:spPr>
          <a:xfrm>
            <a:off x="7576457" y="1077595"/>
            <a:ext cx="3655836" cy="2209302"/>
          </a:xfrm>
        </p:spPr>
        <p:txBody>
          <a:bodyPr/>
          <a:lstStyle/>
          <a:p>
            <a:r>
              <a:rPr lang="nb-NO" dirty="0"/>
              <a:t>Foreningene i Bjørnafjorden</a:t>
            </a:r>
          </a:p>
        </p:txBody>
      </p:sp>
      <p:pic>
        <p:nvPicPr>
          <p:cNvPr id="2" name="Picture 22">
            <a:extLst>
              <a:ext uri="{FF2B5EF4-FFF2-40B4-BE49-F238E27FC236}">
                <a16:creationId xmlns:a16="http://schemas.microsoft.com/office/drawing/2014/main" id="{98A01C09-3BDF-FDC5-A977-50C695F9DD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623" y="522189"/>
            <a:ext cx="7271704" cy="5258216"/>
          </a:xfrm>
          <a:prstGeom prst="rect">
            <a:avLst/>
          </a:prstGeom>
          <a:noFill/>
        </p:spPr>
      </p:pic>
      <p:pic>
        <p:nvPicPr>
          <p:cNvPr id="7" name="Bilde 6">
            <a:extLst>
              <a:ext uri="{FF2B5EF4-FFF2-40B4-BE49-F238E27FC236}">
                <a16:creationId xmlns:a16="http://schemas.microsoft.com/office/drawing/2014/main" id="{30DCC34A-1E26-FDD1-9B12-6D1959C8A747}"/>
              </a:ext>
            </a:extLst>
          </p:cNvPr>
          <p:cNvPicPr>
            <a:picLocks noChangeAspect="1"/>
          </p:cNvPicPr>
          <p:nvPr/>
        </p:nvPicPr>
        <p:blipFill>
          <a:blip r:embed="rId4"/>
          <a:stretch>
            <a:fillRect/>
          </a:stretch>
        </p:blipFill>
        <p:spPr>
          <a:xfrm>
            <a:off x="9281159" y="3436805"/>
            <a:ext cx="1951133" cy="1575258"/>
          </a:xfrm>
          <a:prstGeom prst="rect">
            <a:avLst/>
          </a:prstGeom>
        </p:spPr>
      </p:pic>
      <p:sp>
        <p:nvSpPr>
          <p:cNvPr id="8" name="TekstSylinder 7">
            <a:extLst>
              <a:ext uri="{FF2B5EF4-FFF2-40B4-BE49-F238E27FC236}">
                <a16:creationId xmlns:a16="http://schemas.microsoft.com/office/drawing/2014/main" id="{5A6827E0-E0A6-9957-E744-B836136219AE}"/>
              </a:ext>
            </a:extLst>
          </p:cNvPr>
          <p:cNvSpPr txBox="1"/>
          <p:nvPr/>
        </p:nvSpPr>
        <p:spPr>
          <a:xfrm>
            <a:off x="8741226" y="5012063"/>
            <a:ext cx="3145974" cy="584775"/>
          </a:xfrm>
          <a:prstGeom prst="rect">
            <a:avLst/>
          </a:prstGeom>
          <a:noFill/>
        </p:spPr>
        <p:txBody>
          <a:bodyPr wrap="square" rtlCol="0">
            <a:spAutoFit/>
          </a:bodyPr>
          <a:lstStyle/>
          <a:p>
            <a:r>
              <a:rPr lang="nb-NO" sz="1600" dirty="0"/>
              <a:t>Er organisasjonen tilknyttet en overordnet organisasjon? </a:t>
            </a:r>
          </a:p>
        </p:txBody>
      </p:sp>
    </p:spTree>
    <p:extLst>
      <p:ext uri="{BB962C8B-B14F-4D97-AF65-F5344CB8AC3E}">
        <p14:creationId xmlns:p14="http://schemas.microsoft.com/office/powerpoint/2010/main" val="3051522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7786301C-AFDA-36DD-7FD6-F02A9E8BDF17}"/>
              </a:ext>
            </a:extLst>
          </p:cNvPr>
          <p:cNvSpPr>
            <a:spLocks noGrp="1"/>
          </p:cNvSpPr>
          <p:nvPr>
            <p:ph type="body" sz="quarter" idx="11"/>
          </p:nvPr>
        </p:nvSpPr>
        <p:spPr>
          <a:xfrm>
            <a:off x="315268" y="1714500"/>
            <a:ext cx="6780476" cy="4154488"/>
          </a:xfrm>
        </p:spPr>
        <p:txBody>
          <a:bodyPr anchor="ctr">
            <a:normAutofit/>
          </a:bodyPr>
          <a:lstStyle/>
          <a:p>
            <a:r>
              <a:rPr lang="nb-NO" dirty="0"/>
              <a:t>97 % har medlemmer</a:t>
            </a:r>
          </a:p>
          <a:p>
            <a:r>
              <a:rPr lang="nb-NO" dirty="0"/>
              <a:t>Varierer fra 3 til 1400 </a:t>
            </a:r>
          </a:p>
          <a:p>
            <a:r>
              <a:rPr lang="nb-NO" dirty="0"/>
              <a:t>Flest små og mellomstore foreninger</a:t>
            </a:r>
          </a:p>
          <a:p>
            <a:r>
              <a:rPr lang="nb-NO" dirty="0"/>
              <a:t>Median av medlemstall: 58</a:t>
            </a:r>
          </a:p>
          <a:p>
            <a:endParaRPr lang="nb-NO" dirty="0"/>
          </a:p>
        </p:txBody>
      </p:sp>
      <p:pic>
        <p:nvPicPr>
          <p:cNvPr id="5" name="Plassholder for innhold 4">
            <a:extLst>
              <a:ext uri="{FF2B5EF4-FFF2-40B4-BE49-F238E27FC236}">
                <a16:creationId xmlns:a16="http://schemas.microsoft.com/office/drawing/2014/main" id="{624C9C05-D6CB-D2D0-62BA-0B9A40CE7C9F}"/>
              </a:ext>
            </a:extLst>
          </p:cNvPr>
          <p:cNvPicPr>
            <a:picLocks noGrp="1" noChangeAspect="1"/>
          </p:cNvPicPr>
          <p:nvPr>
            <p:ph type="pic" sz="quarter" idx="12"/>
          </p:nvPr>
        </p:nvPicPr>
        <p:blipFill rotWithShape="1">
          <a:blip r:embed="rId3"/>
          <a:srcRect l="13670" r="30711" b="-2"/>
          <a:stretch/>
        </p:blipFill>
        <p:spPr>
          <a:xfrm>
            <a:off x="7237200" y="309600"/>
            <a:ext cx="4640400" cy="5569200"/>
          </a:xfrm>
          <a:noFill/>
        </p:spPr>
      </p:pic>
      <p:sp>
        <p:nvSpPr>
          <p:cNvPr id="10" name="Slide Number Placeholder 3">
            <a:extLst>
              <a:ext uri="{FF2B5EF4-FFF2-40B4-BE49-F238E27FC236}">
                <a16:creationId xmlns:a16="http://schemas.microsoft.com/office/drawing/2014/main" id="{570FFBAC-AB3E-F071-151D-8831FAD44D13}"/>
              </a:ext>
            </a:extLst>
          </p:cNvPr>
          <p:cNvSpPr>
            <a:spLocks noGrp="1"/>
          </p:cNvSpPr>
          <p:nvPr>
            <p:ph type="sldNum" sz="quarter" idx="10"/>
          </p:nvPr>
        </p:nvSpPr>
        <p:spPr>
          <a:xfrm>
            <a:off x="8741226" y="6273800"/>
            <a:ext cx="3145974" cy="365125"/>
          </a:xfrm>
        </p:spPr>
        <p:txBody>
          <a:bodyPr/>
          <a:lstStyle/>
          <a:p>
            <a:pPr>
              <a:spcAft>
                <a:spcPts val="600"/>
              </a:spcAft>
            </a:pPr>
            <a:fld id="{95A8DE2A-19FE-AC44-BC45-E075CA97CA97}" type="slidenum">
              <a:rPr lang="nb-NO" smtClean="0"/>
              <a:pPr>
                <a:spcAft>
                  <a:spcPts val="600"/>
                </a:spcAft>
              </a:pPr>
              <a:t>6</a:t>
            </a:fld>
            <a:endParaRPr lang="nb-NO"/>
          </a:p>
        </p:txBody>
      </p:sp>
      <p:sp>
        <p:nvSpPr>
          <p:cNvPr id="2" name="Tittel 1">
            <a:extLst>
              <a:ext uri="{FF2B5EF4-FFF2-40B4-BE49-F238E27FC236}">
                <a16:creationId xmlns:a16="http://schemas.microsoft.com/office/drawing/2014/main" id="{993C8857-B2A6-0F77-789B-26F3A3C1CBB0}"/>
              </a:ext>
            </a:extLst>
          </p:cNvPr>
          <p:cNvSpPr>
            <a:spLocks noGrp="1"/>
          </p:cNvSpPr>
          <p:nvPr>
            <p:ph type="title"/>
          </p:nvPr>
        </p:nvSpPr>
        <p:spPr>
          <a:xfrm>
            <a:off x="342900" y="319335"/>
            <a:ext cx="6780476" cy="1206000"/>
          </a:xfrm>
        </p:spPr>
        <p:txBody>
          <a:bodyPr anchor="t">
            <a:normAutofit/>
          </a:bodyPr>
          <a:lstStyle/>
          <a:p>
            <a:r>
              <a:rPr lang="nb-NO" dirty="0"/>
              <a:t>Medlemstall</a:t>
            </a:r>
          </a:p>
        </p:txBody>
      </p:sp>
    </p:spTree>
    <p:extLst>
      <p:ext uri="{BB962C8B-B14F-4D97-AF65-F5344CB8AC3E}">
        <p14:creationId xmlns:p14="http://schemas.microsoft.com/office/powerpoint/2010/main" val="253327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9379EAF3-8F71-6F7D-DF47-497ABE17990B}"/>
              </a:ext>
            </a:extLst>
          </p:cNvPr>
          <p:cNvSpPr>
            <a:spLocks noGrp="1"/>
          </p:cNvSpPr>
          <p:nvPr>
            <p:ph type="body" sz="quarter" idx="13"/>
          </p:nvPr>
        </p:nvSpPr>
        <p:spPr>
          <a:xfrm>
            <a:off x="7761339" y="1939997"/>
            <a:ext cx="3615611" cy="2308324"/>
          </a:xfrm>
        </p:spPr>
        <p:txBody>
          <a:bodyPr/>
          <a:lstStyle/>
          <a:p>
            <a:r>
              <a:rPr lang="en-US" dirty="0"/>
              <a:t>80 % </a:t>
            </a:r>
            <a:r>
              <a:rPr lang="en-US" dirty="0" err="1"/>
              <a:t>har</a:t>
            </a:r>
            <a:r>
              <a:rPr lang="en-US" dirty="0"/>
              <a:t> </a:t>
            </a:r>
            <a:r>
              <a:rPr lang="en-US" dirty="0" err="1"/>
              <a:t>aktivitet</a:t>
            </a:r>
            <a:r>
              <a:rPr lang="en-US" dirty="0"/>
              <a:t> </a:t>
            </a:r>
            <a:r>
              <a:rPr lang="en-US" dirty="0" err="1"/>
              <a:t>minst</a:t>
            </a:r>
            <a:r>
              <a:rPr lang="en-US" dirty="0"/>
              <a:t> </a:t>
            </a:r>
            <a:r>
              <a:rPr lang="en-US" dirty="0" err="1"/>
              <a:t>en</a:t>
            </a:r>
            <a:r>
              <a:rPr lang="en-US" dirty="0"/>
              <a:t> gang </a:t>
            </a:r>
            <a:r>
              <a:rPr lang="en-US" dirty="0" err="1"/>
              <a:t>i</a:t>
            </a:r>
            <a:r>
              <a:rPr lang="en-US" dirty="0"/>
              <a:t> </a:t>
            </a:r>
            <a:r>
              <a:rPr lang="en-US" dirty="0" err="1"/>
              <a:t>måneden</a:t>
            </a:r>
            <a:endParaRPr lang="en-US" dirty="0"/>
          </a:p>
        </p:txBody>
      </p:sp>
      <p:sp>
        <p:nvSpPr>
          <p:cNvPr id="4" name="Plassholder for lysbildenummer 3">
            <a:extLst>
              <a:ext uri="{FF2B5EF4-FFF2-40B4-BE49-F238E27FC236}">
                <a16:creationId xmlns:a16="http://schemas.microsoft.com/office/drawing/2014/main" id="{186B4053-BAFC-D279-DF22-ADCB98BFAAE1}"/>
              </a:ext>
            </a:extLst>
          </p:cNvPr>
          <p:cNvSpPr>
            <a:spLocks noGrp="1"/>
          </p:cNvSpPr>
          <p:nvPr>
            <p:ph type="sldNum" sz="quarter" idx="10"/>
          </p:nvPr>
        </p:nvSpPr>
        <p:spPr/>
        <p:txBody>
          <a:bodyPr anchor="t">
            <a:normAutofit/>
          </a:bodyPr>
          <a:lstStyle/>
          <a:p>
            <a:pPr>
              <a:spcAft>
                <a:spcPts val="600"/>
              </a:spcAft>
            </a:pPr>
            <a:fld id="{95A8DE2A-19FE-AC44-BC45-E075CA97CA97}" type="slidenum">
              <a:rPr lang="nb-NO" smtClean="0"/>
              <a:pPr>
                <a:spcAft>
                  <a:spcPts val="600"/>
                </a:spcAft>
              </a:pPr>
              <a:t>7</a:t>
            </a:fld>
            <a:endParaRPr lang="nb-NO"/>
          </a:p>
        </p:txBody>
      </p:sp>
      <p:sp>
        <p:nvSpPr>
          <p:cNvPr id="3" name="Plassholder for innhold 2">
            <a:extLst>
              <a:ext uri="{FF2B5EF4-FFF2-40B4-BE49-F238E27FC236}">
                <a16:creationId xmlns:a16="http://schemas.microsoft.com/office/drawing/2014/main" id="{DB2E4217-0D42-46F9-C56E-9FCB75830596}"/>
              </a:ext>
            </a:extLst>
          </p:cNvPr>
          <p:cNvSpPr>
            <a:spLocks noGrp="1"/>
          </p:cNvSpPr>
          <p:nvPr>
            <p:ph sz="quarter" idx="14"/>
          </p:nvPr>
        </p:nvSpPr>
        <p:spPr/>
        <p:txBody>
          <a:bodyPr/>
          <a:lstStyle/>
          <a:p>
            <a:endParaRPr lang="nb-NO"/>
          </a:p>
        </p:txBody>
      </p:sp>
      <p:sp>
        <p:nvSpPr>
          <p:cNvPr id="5" name="Tittel 4">
            <a:extLst>
              <a:ext uri="{FF2B5EF4-FFF2-40B4-BE49-F238E27FC236}">
                <a16:creationId xmlns:a16="http://schemas.microsoft.com/office/drawing/2014/main" id="{D163D29B-AAB9-65D6-A0F5-37D4E79F4A05}"/>
              </a:ext>
            </a:extLst>
          </p:cNvPr>
          <p:cNvSpPr>
            <a:spLocks noGrp="1"/>
          </p:cNvSpPr>
          <p:nvPr>
            <p:ph type="title" idx="4294967295"/>
          </p:nvPr>
        </p:nvSpPr>
        <p:spPr>
          <a:xfrm>
            <a:off x="0" y="319088"/>
            <a:ext cx="10215563" cy="1206500"/>
          </a:xfrm>
        </p:spPr>
        <p:txBody>
          <a:bodyPr anchor="t">
            <a:normAutofit/>
          </a:bodyPr>
          <a:lstStyle/>
          <a:p>
            <a:r>
              <a:rPr lang="nb-NO" dirty="0"/>
              <a:t>Aktivitet i organisasjonene</a:t>
            </a:r>
          </a:p>
        </p:txBody>
      </p:sp>
      <p:pic>
        <p:nvPicPr>
          <p:cNvPr id="2" name="Picture 28">
            <a:extLst>
              <a:ext uri="{FF2B5EF4-FFF2-40B4-BE49-F238E27FC236}">
                <a16:creationId xmlns:a16="http://schemas.microsoft.com/office/drawing/2014/main" id="{1EC8985A-3932-F232-B47B-8154A8B37FC4}"/>
              </a:ext>
            </a:extLst>
          </p:cNvPr>
          <p:cNvPicPr>
            <a:picLocks noChangeAspect="1"/>
          </p:cNvPicPr>
          <p:nvPr/>
        </p:nvPicPr>
        <p:blipFill rotWithShape="1">
          <a:blip r:embed="rId3">
            <a:extLst>
              <a:ext uri="{28A0092B-C50C-407E-A947-70E740481C1C}">
                <a14:useLocalDpi xmlns:a14="http://schemas.microsoft.com/office/drawing/2010/main" val="0"/>
              </a:ext>
            </a:extLst>
          </a:blip>
          <a:srcRect l="20232" r="19464"/>
          <a:stretch/>
        </p:blipFill>
        <p:spPr bwMode="auto">
          <a:xfrm>
            <a:off x="803275" y="1531322"/>
            <a:ext cx="5577531" cy="4202111"/>
          </a:xfrm>
          <a:prstGeom prst="rect">
            <a:avLst/>
          </a:prstGeom>
          <a:noFill/>
        </p:spPr>
      </p:pic>
    </p:spTree>
    <p:extLst>
      <p:ext uri="{BB962C8B-B14F-4D97-AF65-F5344CB8AC3E}">
        <p14:creationId xmlns:p14="http://schemas.microsoft.com/office/powerpoint/2010/main" val="22822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29C864-FAB7-1F6C-29E3-21B2CF03FF67}"/>
              </a:ext>
            </a:extLst>
          </p:cNvPr>
          <p:cNvSpPr>
            <a:spLocks noGrp="1"/>
          </p:cNvSpPr>
          <p:nvPr>
            <p:ph type="title"/>
          </p:nvPr>
        </p:nvSpPr>
        <p:spPr>
          <a:xfrm>
            <a:off x="342900" y="319335"/>
            <a:ext cx="10215372" cy="1456712"/>
          </a:xfrm>
        </p:spPr>
        <p:txBody>
          <a:bodyPr/>
          <a:lstStyle/>
          <a:p>
            <a:r>
              <a:rPr lang="nb-NO" dirty="0"/>
              <a:t>Rekruttering av medlemmer, tillitsvalgte og frivillige</a:t>
            </a:r>
          </a:p>
        </p:txBody>
      </p:sp>
      <p:pic>
        <p:nvPicPr>
          <p:cNvPr id="5" name="Picture 33">
            <a:extLst>
              <a:ext uri="{FF2B5EF4-FFF2-40B4-BE49-F238E27FC236}">
                <a16:creationId xmlns:a16="http://schemas.microsoft.com/office/drawing/2014/main" id="{C3734C12-9FB1-46C0-7327-9D822AD3837F}"/>
              </a:ext>
            </a:extLst>
          </p:cNvPr>
          <p:cNvPicPr>
            <a:picLocks noChangeAspect="1"/>
          </p:cNvPicPr>
          <p:nvPr/>
        </p:nvPicPr>
        <p:blipFill rotWithShape="1">
          <a:blip r:embed="rId3">
            <a:extLst>
              <a:ext uri="{28A0092B-C50C-407E-A947-70E740481C1C}">
                <a14:useLocalDpi xmlns:a14="http://schemas.microsoft.com/office/drawing/2010/main" val="0"/>
              </a:ext>
            </a:extLst>
          </a:blip>
          <a:srcRect l="21890"/>
          <a:stretch/>
        </p:blipFill>
        <p:spPr bwMode="auto">
          <a:xfrm>
            <a:off x="838200" y="1906764"/>
            <a:ext cx="10894774" cy="3175190"/>
          </a:xfrm>
          <a:prstGeom prst="rect">
            <a:avLst/>
          </a:prstGeom>
          <a:noFill/>
        </p:spPr>
      </p:pic>
    </p:spTree>
    <p:extLst>
      <p:ext uri="{BB962C8B-B14F-4D97-AF65-F5344CB8AC3E}">
        <p14:creationId xmlns:p14="http://schemas.microsoft.com/office/powerpoint/2010/main" val="426614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1799556-0978-168A-A221-CF8207FF982D}"/>
              </a:ext>
            </a:extLst>
          </p:cNvPr>
          <p:cNvSpPr>
            <a:spLocks noGrp="1"/>
          </p:cNvSpPr>
          <p:nvPr>
            <p:ph type="sldNum" sz="quarter" idx="10"/>
          </p:nvPr>
        </p:nvSpPr>
        <p:spPr/>
        <p:txBody>
          <a:bodyPr/>
          <a:lstStyle/>
          <a:p>
            <a:fld id="{95A8DE2A-19FE-AC44-BC45-E075CA97CA97}" type="slidenum">
              <a:rPr lang="nb-NO" smtClean="0"/>
              <a:pPr/>
              <a:t>9</a:t>
            </a:fld>
            <a:endParaRPr lang="nb-NO" dirty="0"/>
          </a:p>
        </p:txBody>
      </p:sp>
      <p:sp>
        <p:nvSpPr>
          <p:cNvPr id="3" name="Tittel 2">
            <a:extLst>
              <a:ext uri="{FF2B5EF4-FFF2-40B4-BE49-F238E27FC236}">
                <a16:creationId xmlns:a16="http://schemas.microsoft.com/office/drawing/2014/main" id="{54C57F28-6B84-4716-5B7A-51B0229E2E68}"/>
              </a:ext>
            </a:extLst>
          </p:cNvPr>
          <p:cNvSpPr>
            <a:spLocks noGrp="1"/>
          </p:cNvSpPr>
          <p:nvPr>
            <p:ph type="title"/>
          </p:nvPr>
        </p:nvSpPr>
        <p:spPr/>
        <p:txBody>
          <a:bodyPr/>
          <a:lstStyle/>
          <a:p>
            <a:r>
              <a:rPr lang="nb-NO" dirty="0"/>
              <a:t>Hvordan har medlemsmassen utviklet seg de siste fem årene? </a:t>
            </a:r>
          </a:p>
        </p:txBody>
      </p:sp>
      <p:pic>
        <p:nvPicPr>
          <p:cNvPr id="8" name="Picture 32">
            <a:extLst>
              <a:ext uri="{FF2B5EF4-FFF2-40B4-BE49-F238E27FC236}">
                <a16:creationId xmlns:a16="http://schemas.microsoft.com/office/drawing/2014/main" id="{B5A60FF6-4F87-893A-4C43-27827F9D70C4}"/>
              </a:ext>
            </a:extLst>
          </p:cNvPr>
          <p:cNvPicPr>
            <a:picLocks noChangeAspect="1"/>
          </p:cNvPicPr>
          <p:nvPr/>
        </p:nvPicPr>
        <p:blipFill rotWithShape="1">
          <a:blip r:embed="rId3">
            <a:extLst>
              <a:ext uri="{28A0092B-C50C-407E-A947-70E740481C1C}">
                <a14:useLocalDpi xmlns:a14="http://schemas.microsoft.com/office/drawing/2010/main" val="0"/>
              </a:ext>
            </a:extLst>
          </a:blip>
          <a:srcRect l="16212"/>
          <a:stretch/>
        </p:blipFill>
        <p:spPr bwMode="auto">
          <a:xfrm>
            <a:off x="494569" y="2651307"/>
            <a:ext cx="11202861" cy="2440991"/>
          </a:xfrm>
          <a:prstGeom prst="rect">
            <a:avLst/>
          </a:prstGeom>
          <a:noFill/>
        </p:spPr>
      </p:pic>
      <p:sp>
        <p:nvSpPr>
          <p:cNvPr id="10" name="Plassholder for tekst 9">
            <a:extLst>
              <a:ext uri="{FF2B5EF4-FFF2-40B4-BE49-F238E27FC236}">
                <a16:creationId xmlns:a16="http://schemas.microsoft.com/office/drawing/2014/main" id="{4078BB29-D614-B6B7-2510-1D7F2CAEB765}"/>
              </a:ext>
            </a:extLst>
          </p:cNvPr>
          <p:cNvSpPr>
            <a:spLocks noGrp="1"/>
          </p:cNvSpPr>
          <p:nvPr>
            <p:ph type="body" sz="quarter" idx="12"/>
          </p:nvPr>
        </p:nvSpPr>
        <p:spPr/>
        <p:txBody>
          <a:bodyPr/>
          <a:lstStyle/>
          <a:p>
            <a:r>
              <a:rPr lang="nb-NO" dirty="0"/>
              <a:t> </a:t>
            </a:r>
          </a:p>
        </p:txBody>
      </p:sp>
    </p:spTree>
    <p:extLst>
      <p:ext uri="{BB962C8B-B14F-4D97-AF65-F5344CB8AC3E}">
        <p14:creationId xmlns:p14="http://schemas.microsoft.com/office/powerpoint/2010/main" val="3548925042"/>
      </p:ext>
    </p:extLst>
  </p:cSld>
  <p:clrMapOvr>
    <a:masterClrMapping/>
  </p:clrMapOvr>
</p:sld>
</file>

<file path=ppt/theme/theme1.xml><?xml version="1.0" encoding="utf-8"?>
<a:theme xmlns:a="http://schemas.openxmlformats.org/drawingml/2006/main" name="Frivillighet Norge">
  <a:themeElements>
    <a:clrScheme name="Frivillighet Norge">
      <a:dk1>
        <a:srgbClr val="000000"/>
      </a:dk1>
      <a:lt1>
        <a:srgbClr val="F0E4E5"/>
      </a:lt1>
      <a:dk2>
        <a:srgbClr val="86152F"/>
      </a:dk2>
      <a:lt2>
        <a:srgbClr val="F0E4E5"/>
      </a:lt2>
      <a:accent1>
        <a:srgbClr val="86152F"/>
      </a:accent1>
      <a:accent2>
        <a:srgbClr val="F49919"/>
      </a:accent2>
      <a:accent3>
        <a:srgbClr val="B66C74"/>
      </a:accent3>
      <a:accent4>
        <a:srgbClr val="ED7170"/>
      </a:accent4>
      <a:accent5>
        <a:srgbClr val="DEBABD"/>
      </a:accent5>
      <a:accent6>
        <a:srgbClr val="DA2E2E"/>
      </a:accent6>
      <a:hlink>
        <a:srgbClr val="DA2E2E"/>
      </a:hlink>
      <a:folHlink>
        <a:srgbClr val="F499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ivillighet Norge ppt- 01" id="{88DBDF49-9A84-A347-A814-2A1C8AFF806F}" vid="{1ABF89C9-4506-4F40-98BD-B8D0766C89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E2F254C-BE4F-BD4D-AE1D-B91724184482}">
  <we:reference id="wa104178141" version="4.3.3.0" store="en-GB"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BF4AB71E84EDD498D0E10ED2D4407F4" ma:contentTypeVersion="21" ma:contentTypeDescription="Opprett et nytt dokument." ma:contentTypeScope="" ma:versionID="d25e99a83c3be6901e6cfed6e18e927a">
  <xsd:schema xmlns:xsd="http://www.w3.org/2001/XMLSchema" xmlns:xs="http://www.w3.org/2001/XMLSchema" xmlns:p="http://schemas.microsoft.com/office/2006/metadata/properties" xmlns:ns2="e78b9026-30dc-4558-8e68-da09f29ded09" xmlns:ns3="b9513a31-c67e-42ed-93c7-0f01b7d03d40" xmlns:ns4="15070e5b-16d6-4502-bfc9-1bc299a827e1" targetNamespace="http://schemas.microsoft.com/office/2006/metadata/properties" ma:root="true" ma:fieldsID="e624e3cb7856c7367ae007153dd93294" ns2:_="" ns3:_="" ns4:_="">
    <xsd:import namespace="e78b9026-30dc-4558-8e68-da09f29ded09"/>
    <xsd:import namespace="b9513a31-c67e-42ed-93c7-0f01b7d03d40"/>
    <xsd:import namespace="15070e5b-16d6-4502-bfc9-1bc299a827e1"/>
    <xsd:element name="properties">
      <xsd:complexType>
        <xsd:sequence>
          <xsd:element name="documentManagement">
            <xsd:complexType>
              <xsd:all>
                <xsd:element ref="ns2:SharedWithDetails" minOccurs="0"/>
                <xsd:element ref="ns2:SharedWithUser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TaxCatchAll" minOccurs="0"/>
                <xsd:element ref="ns3:lcf76f155ced4ddcb4097134ff3c332f" minOccurs="0"/>
                <xsd:element ref="ns3:zcs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b9026-30dc-4558-8e68-da09f29ded09" elementFormDefault="qualified">
    <xsd:import namespace="http://schemas.microsoft.com/office/2006/documentManagement/types"/>
    <xsd:import namespace="http://schemas.microsoft.com/office/infopath/2007/PartnerControls"/>
    <xsd:element name="SharedWithDetails" ma:index="8" nillable="true" ma:displayName="Delingsdetaljer" ma:description="" ma:internalName="SharedWithDetails" ma:readOnly="true">
      <xsd:simpleType>
        <xsd:restriction base="dms:Note">
          <xsd:maxLength value="255"/>
        </xsd:restriction>
      </xsd:simpleType>
    </xsd:element>
    <xsd:element name="SharedWithUsers" ma:index="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User" ma:index="10" nillable="true" ma:displayName="Sist delt etter bruker" ma:internalName="LastSharedByUser" ma:readOnly="true">
      <xsd:simpleType>
        <xsd:restriction base="dms:Note">
          <xsd:maxLength value="255"/>
        </xsd:restriction>
      </xsd:simpleType>
    </xsd:element>
    <xsd:element name="LastSharedByTime" ma:index="11" nillable="true" ma:displayName="Sist delt etter klokkeslet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9513a31-c67e-42ed-93c7-0f01b7d03d4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emerkelapper" ma:readOnly="false" ma:fieldId="{5cf76f15-5ced-4ddc-b409-7134ff3c332f}" ma:taxonomyMulti="true" ma:sspId="281a387f-68c3-448e-9981-b0ba1a353c87" ma:termSetId="09814cd3-568e-fe90-9814-8d621ff8fb84" ma:anchorId="fba54fb3-c3e1-fe81-a776-ca4b69148c4d" ma:open="true" ma:isKeyword="false">
      <xsd:complexType>
        <xsd:sequence>
          <xsd:element ref="pc:Terms" minOccurs="0" maxOccurs="1"/>
        </xsd:sequence>
      </xsd:complexType>
    </xsd:element>
    <xsd:element name="zcso" ma:index="26" nillable="true" ma:displayName="Person eller gruppe" ma:list="UserInfo" ma:internalName="zcs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70e5b-16d6-4502-bfc9-1bc299a827e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9940c8f-cd54-4c02-8d30-cef276c82422}" ma:internalName="TaxCatchAll" ma:showField="CatchAllData" ma:web="15070e5b-16d6-4502-bfc9-1bc299a827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5070e5b-16d6-4502-bfc9-1bc299a827e1" xsi:nil="true"/>
    <lcf76f155ced4ddcb4097134ff3c332f xmlns="b9513a31-c67e-42ed-93c7-0f01b7d03d40">
      <Terms xmlns="http://schemas.microsoft.com/office/infopath/2007/PartnerControls"/>
    </lcf76f155ced4ddcb4097134ff3c332f>
    <zcso xmlns="b9513a31-c67e-42ed-93c7-0f01b7d03d40">
      <UserInfo>
        <DisplayName/>
        <AccountId xsi:nil="true"/>
        <AccountType/>
      </UserInfo>
    </zcso>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2910B9-0364-458E-A089-799E6AA70D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b9026-30dc-4558-8e68-da09f29ded09"/>
    <ds:schemaRef ds:uri="b9513a31-c67e-42ed-93c7-0f01b7d03d40"/>
    <ds:schemaRef ds:uri="15070e5b-16d6-4502-bfc9-1bc299a827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266779-22D4-485C-BA42-DD94DA08445D}">
  <ds:schemaRefs>
    <ds:schemaRef ds:uri="http://purl.org/dc/dcmitype/"/>
    <ds:schemaRef ds:uri="http://schemas.openxmlformats.org/package/2006/metadata/core-properties"/>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15070e5b-16d6-4502-bfc9-1bc299a827e1"/>
    <ds:schemaRef ds:uri="b9513a31-c67e-42ed-93c7-0f01b7d03d40"/>
    <ds:schemaRef ds:uri="e78b9026-30dc-4558-8e68-da09f29ded09"/>
    <ds:schemaRef ds:uri="http://purl.org/dc/terms/"/>
  </ds:schemaRefs>
</ds:datastoreItem>
</file>

<file path=customXml/itemProps3.xml><?xml version="1.0" encoding="utf-8"?>
<ds:datastoreItem xmlns:ds="http://schemas.openxmlformats.org/officeDocument/2006/customXml" ds:itemID="{751A4A2F-AD4C-4514-8D22-75D44F3F7E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26826</TotalTime>
  <Words>2978</Words>
  <Application>Microsoft Macintosh PowerPoint</Application>
  <PresentationFormat>Widescreen</PresentationFormat>
  <Paragraphs>270</Paragraphs>
  <Slides>25</Slides>
  <Notes>23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25</vt:i4>
      </vt:variant>
    </vt:vector>
  </HeadingPairs>
  <TitlesOfParts>
    <vt:vector size="29" baseType="lpstr">
      <vt:lpstr>Arial</vt:lpstr>
      <vt:lpstr>Calibri</vt:lpstr>
      <vt:lpstr>Times New Roman</vt:lpstr>
      <vt:lpstr>Frivillighet Norge</vt:lpstr>
      <vt:lpstr>Undersøkelse blant foreninger i Bjørnafjorden kommune </vt:lpstr>
      <vt:lpstr>Om kartleggingen</vt:lpstr>
      <vt:lpstr>Frivillighet Norge</vt:lpstr>
      <vt:lpstr>PowerPoint-presentasjon</vt:lpstr>
      <vt:lpstr>Foreningene i Bjørnafjorden</vt:lpstr>
      <vt:lpstr>Medlemstall</vt:lpstr>
      <vt:lpstr>Aktivitet i organisasjonene</vt:lpstr>
      <vt:lpstr>Rekruttering av medlemmer, tillitsvalgte og frivillige</vt:lpstr>
      <vt:lpstr>Hvordan har medlemsmassen utviklet seg de siste fem årene? </vt:lpstr>
      <vt:lpstr>Hvor stor andel av foreningens utgifter går med til følgende utgiftsposter?</vt:lpstr>
      <vt:lpstr> </vt:lpstr>
      <vt:lpstr>Hvordan er mulighetene for finansiering av nye aktiviteter dere ønsker å igangsette?</vt:lpstr>
      <vt:lpstr>Eier, leier eller låner dere lokalene der dere har aktivitet? </vt:lpstr>
      <vt:lpstr>Har dere samarbeid med andre lag og foreninger? </vt:lpstr>
      <vt:lpstr>Har dere samarbeid med kommunen i dag? </vt:lpstr>
      <vt:lpstr>Hvor vellykket opplever du at samarbeidet er?</vt:lpstr>
      <vt:lpstr>Opplever dere at kommunen ønsker å samarbeide med frivilligheten? </vt:lpstr>
      <vt:lpstr>Gode eksempler</vt:lpstr>
      <vt:lpstr>Oppsummering</vt:lpstr>
      <vt:lpstr>Frivilligheten skaper merverdier</vt:lpstr>
      <vt:lpstr>Folkehelse</vt:lpstr>
      <vt:lpstr>Kriterier for bærekraftig frivillighetspolitikk</vt:lpstr>
      <vt:lpstr>Anbefalinger</vt:lpstr>
      <vt:lpstr>10 frivillighetspolitiske bud</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Undersøkelse blant foreningene i Vennesla kommune</dc:title>
  <dc:creator>Siri Holm Lønseth</dc:creator>
  <cp:lastModifiedBy>Brita Brekke</cp:lastModifiedBy>
  <cp:revision>47</cp:revision>
  <cp:lastPrinted>2022-06-20T11:06:55Z</cp:lastPrinted>
  <dcterms:created xsi:type="dcterms:W3CDTF">2020-09-23T20:17:53Z</dcterms:created>
  <dcterms:modified xsi:type="dcterms:W3CDTF">2023-09-19T13:54:36Z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0x0101009BF4AB71E84EDD498D0E10ED2D4407F4</vt:lpwstr>
  </property>
</Properties>
</file>